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08" r:id="rId2"/>
  </p:sldMasterIdLst>
  <p:notesMasterIdLst>
    <p:notesMasterId r:id="rId33"/>
  </p:notesMasterIdLst>
  <p:handoutMasterIdLst>
    <p:handoutMasterId r:id="rId34"/>
  </p:handoutMasterIdLst>
  <p:sldIdLst>
    <p:sldId id="355" r:id="rId3"/>
    <p:sldId id="356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53" r:id="rId21"/>
    <p:sldId id="331" r:id="rId22"/>
    <p:sldId id="332" r:id="rId23"/>
    <p:sldId id="333" r:id="rId24"/>
    <p:sldId id="334" r:id="rId25"/>
    <p:sldId id="336" r:id="rId26"/>
    <p:sldId id="354" r:id="rId27"/>
    <p:sldId id="345" r:id="rId28"/>
    <p:sldId id="337" r:id="rId29"/>
    <p:sldId id="338" r:id="rId30"/>
    <p:sldId id="339" r:id="rId31"/>
    <p:sldId id="343" r:id="rId32"/>
  </p:sldIdLst>
  <p:sldSz cx="9144000" cy="6858000" type="screen4x3"/>
  <p:notesSz cx="9144000" cy="6858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6FF"/>
    <a:srgbClr val="0432FF"/>
    <a:srgbClr val="FFFFFF"/>
    <a:srgbClr val="DE8500"/>
    <a:srgbClr val="109A8A"/>
    <a:srgbClr val="9881FF"/>
    <a:srgbClr val="9055FF"/>
    <a:srgbClr val="FEC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0"/>
    <p:restoredTop sz="94505" autoAdjust="0"/>
  </p:normalViewPr>
  <p:slideViewPr>
    <p:cSldViewPr>
      <p:cViewPr varScale="1">
        <p:scale>
          <a:sx n="63" d="100"/>
          <a:sy n="63" d="100"/>
        </p:scale>
        <p:origin x="157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ustomXml" Target="../customXml/item2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186983013709596"/>
          <c:y val="0.11606679372973823"/>
          <c:w val="0.50926661783556126"/>
          <c:h val="0.786458333333333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1-7DD6-4A98-A94E-CADD3F877D67}"/>
              </c:ext>
            </c:extLst>
          </c:dPt>
          <c:dPt>
            <c:idx val="1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3-7DD6-4A98-A94E-CADD3F877D67}"/>
              </c:ext>
            </c:extLst>
          </c:dPt>
          <c:dPt>
            <c:idx val="2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5-7DD6-4A98-A94E-CADD3F877D67}"/>
              </c:ext>
            </c:extLst>
          </c:dPt>
          <c:dPt>
            <c:idx val="3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7-7DD6-4A98-A94E-CADD3F877D67}"/>
              </c:ext>
            </c:extLst>
          </c:dPt>
          <c:dPt>
            <c:idx val="4"/>
            <c:invertIfNegative val="0"/>
            <c:bubble3D val="0"/>
            <c:spPr/>
            <c:extLst>
              <c:ext xmlns:c16="http://schemas.microsoft.com/office/drawing/2014/chart" uri="{C3380CC4-5D6E-409C-BE32-E72D297353CC}">
                <c16:uniqueId val="{00000009-7DD6-4A98-A94E-CADD3F877D6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DD6-4A98-A94E-CADD3F877D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building</c:v>
                </c:pt>
                <c:pt idx="1">
                  <c:v>ground</c:v>
                </c:pt>
                <c:pt idx="2">
                  <c:v>car</c:v>
                </c:pt>
                <c:pt idx="3">
                  <c:v>human</c:v>
                </c:pt>
                <c:pt idx="4">
                  <c:v>cat</c:v>
                </c:pt>
              </c:strCache>
            </c:strRef>
          </c:cat>
          <c:val>
            <c:numRef>
              <c:f>Sheet1!$B$2:$B$6</c:f>
              <c:numCache>
                <c:formatCode>0.00</c:formatCode>
                <c:ptCount val="5"/>
                <c:pt idx="0">
                  <c:v>0.2177445924049253</c:v>
                </c:pt>
                <c:pt idx="1">
                  <c:v>0.24858378078138824</c:v>
                </c:pt>
                <c:pt idx="2">
                  <c:v>8.0737069073236398E-2</c:v>
                </c:pt>
                <c:pt idx="3">
                  <c:v>0.16954118768044033</c:v>
                </c:pt>
                <c:pt idx="4">
                  <c:v>0.28339337006000964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DD6-4A98-A94E-CADD3F877D6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66723152"/>
        <c:axId val="866723696"/>
      </c:barChart>
      <c:catAx>
        <c:axId val="86672315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866723696"/>
        <c:crosses val="autoZero"/>
        <c:auto val="1"/>
        <c:lblAlgn val="ctr"/>
        <c:lblOffset val="100"/>
        <c:noMultiLvlLbl val="0"/>
      </c:catAx>
      <c:valAx>
        <c:axId val="866723696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866723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FD921-77B7-B645-8B89-5584F44BADCE}" type="datetime1"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9CBC-0F83-9540-8DEC-2BF5F6879A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27BFC2B-4EC7-564E-B26D-6C4F3A840170}" type="datetime1"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5A5A28D-BDB6-46FF-A1EF-D3D59E3A7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2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2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61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0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96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3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8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3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3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83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3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66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7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5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20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4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48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7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7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EC4258E-FD74-5D47-8018-6DA24A938AF9}" type="datetime1"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2DE0-0AB2-AF42-9F76-E2A4C9E76F7E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28DD-43A4-C145-93EA-13EF2B17E7EB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5965-152D-6148-9E8B-E8BC6F0409D2}" type="datetime1"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6093-3437-8B4F-A51A-6AAFB0EF36D1}" type="datetime1"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DCBC-6280-7946-8AB8-245305C067F0}" type="datetime1"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60CDE907-C947-EA49-B72F-60AF7AFDDBBD}" type="datetime1"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1303-27FF-2E4B-AD04-BB8F04CE9478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D82-5238-E44A-9A11-424D8D5D2293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287B-2D27-7C4A-8322-A4B99C631F06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27B8-6480-8847-9DA6-0EE00B08C639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4DFA0A2F-6D73-1145-8EEB-5B15CF1B9FD5}" type="datetime1"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89E91D61-4358-B14C-BAE8-C324CB8500BE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0F68B57-B46A-CF42-8232-80DC64E1B251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F2FB1CEF-34E4-5443-A93E-0D3186DAFC7C}" type="datetime1"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5E14-987C-B745-9CC4-F123097326D7}" type="datetime1"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E56E-38DB-E542-AE6F-E63F3C502DFE}" type="datetime1"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SOICT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6DAE-8A5E-E242-BD4F-641FB0B978E3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04E6267-304B-6748-B3D3-4E3C006AAAC9}" type="datetime1">
              <a:t>3/29/2023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SOICT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7.gif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.jpeg"/><Relationship Id="rId3" Type="http://schemas.openxmlformats.org/officeDocument/2006/relationships/image" Target="../media/image17.gif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8.jpeg"/><Relationship Id="rId5" Type="http://schemas.openxmlformats.org/officeDocument/2006/relationships/image" Target="../media/image7.png"/><Relationship Id="rId15" Type="http://schemas.openxmlformats.org/officeDocument/2006/relationships/image" Target="../media/image6.png"/><Relationship Id="rId10" Type="http://schemas.openxmlformats.org/officeDocument/2006/relationships/image" Target="../media/image29.jpeg"/><Relationship Id="rId4" Type="http://schemas.openxmlformats.org/officeDocument/2006/relationships/image" Target="../media/image24.png"/><Relationship Id="rId9" Type="http://schemas.openxmlformats.org/officeDocument/2006/relationships/image" Target="../media/image28.jpe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slide" Target="slide20.xml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jpe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20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5000"/>
            <a:ext cx="9144000" cy="2286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2514787"/>
            <a:ext cx="9144000" cy="1447613"/>
          </a:xfrm>
        </p:spPr>
        <p:txBody>
          <a:bodyPr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  <a:b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>
                <a:latin typeface="Impact" panose="020B0806030902050204" pitchFamily="34" charset="0"/>
              </a:rPr>
              <a:t>Machine Learning and Data Mining</a:t>
            </a:r>
            <a:br>
              <a:rPr lang="en-US" sz="3200">
                <a:latin typeface="Impact" panose="020B0806030902050204" pitchFamily="34" charset="0"/>
              </a:rPr>
            </a:br>
            <a:r>
              <a:rPr lang="en-US" sz="3200">
                <a:latin typeface="Arial"/>
                <a:cs typeface="Arial"/>
              </a:rPr>
              <a:t>(Học máy và Khai phá dữ liệu)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533400" y="4724400"/>
            <a:ext cx="8125968" cy="1002792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 b="1" dirty="0">
                <a:solidFill>
                  <a:srgbClr val="0000FF"/>
                </a:solidFill>
              </a:rPr>
              <a:t>Khoat Than</a:t>
            </a:r>
            <a:br>
              <a:rPr lang="en-US" sz="2400" b="1" dirty="0">
                <a:solidFill>
                  <a:srgbClr val="0000FF"/>
                </a:solidFill>
              </a:rPr>
            </a:br>
            <a:r>
              <a:rPr lang="en-US" sz="2400" dirty="0">
                <a:solidFill>
                  <a:srgbClr val="0000FF"/>
                </a:solidFill>
              </a:rPr>
              <a:t>Le Minh Hoa, Nguyen Van Son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457200" y="5334000"/>
            <a:ext cx="8202168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endParaRPr lang="en-US" dirty="0"/>
          </a:p>
          <a:p>
            <a:pPr algn="ctr">
              <a:lnSpc>
                <a:spcPct val="140000"/>
              </a:lnSpc>
            </a:pPr>
            <a:r>
              <a:rPr lang="en-US" dirty="0"/>
              <a:t>School of Information and Communication Technology</a:t>
            </a:r>
          </a:p>
          <a:p>
            <a:pPr algn="ctr">
              <a:lnSpc>
                <a:spcPct val="140000"/>
              </a:lnSpc>
            </a:pPr>
            <a:r>
              <a:rPr lang="en-US" dirty="0"/>
              <a:t>Hanoi University of Science and Technology</a:t>
            </a:r>
          </a:p>
          <a:p>
            <a:pPr algn="ctr">
              <a:lnSpc>
                <a:spcPct val="14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Crowd-sourcing: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Conduct surveys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Logging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record user interaction history, product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access...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Scrapping: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data sources on websites, download, extract, filter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Techniques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4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853698" y="3130053"/>
            <a:ext cx="7905427" cy="22097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for the problem of text classification –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ewspaper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articles.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Newspaper crawling system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2479" y="1800690"/>
            <a:ext cx="8458201" cy="762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Techniques :: Scrapping :: DEMO</a:t>
            </a:r>
            <a:endParaRPr lang="en-US" sz="3000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92479" y="2819400"/>
            <a:ext cx="82705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3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DEMO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BF4D16D5-A55A-4C16-9BDC-5C2265328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92" y="3730830"/>
            <a:ext cx="5734572" cy="190797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8258C10-4070-4157-83BF-4D1DDD5E4406}"/>
              </a:ext>
            </a:extLst>
          </p:cNvPr>
          <p:cNvSpPr txBox="1">
            <a:spLocks/>
          </p:cNvSpPr>
          <p:nvPr/>
        </p:nvSpPr>
        <p:spPr>
          <a:xfrm>
            <a:off x="381000" y="2027237"/>
            <a:ext cx="4114800" cy="20831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z="2400" b="1" dirty="0"/>
              <a:t>Input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classifying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newspaper articles</a:t>
            </a:r>
            <a:endParaRPr lang="en-US" sz="2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613E7DD-D471-4F3F-ABE9-B6FE34DF621F}"/>
              </a:ext>
            </a:extLst>
          </p:cNvPr>
          <p:cNvSpPr txBox="1">
            <a:spLocks/>
          </p:cNvSpPr>
          <p:nvPr/>
        </p:nvSpPr>
        <p:spPr>
          <a:xfrm>
            <a:off x="4400028" y="1937826"/>
            <a:ext cx="4286772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en-US" sz="2400" b="1" dirty="0"/>
              <a:t>Output </a:t>
            </a:r>
          </a:p>
          <a:p>
            <a:pPr marL="228600" lvl="1" indent="0" algn="ctr">
              <a:buNone/>
            </a:pPr>
            <a:r>
              <a:rPr lang="vi-VN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Sample data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newspaper articles and lables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4D7611-8A39-4A2D-B7FB-98A844AAA7B6}"/>
              </a:ext>
            </a:extLst>
          </p:cNvPr>
          <p:cNvGrpSpPr/>
          <p:nvPr/>
        </p:nvGrpSpPr>
        <p:grpSpPr>
          <a:xfrm>
            <a:off x="1139993" y="3505200"/>
            <a:ext cx="2694796" cy="1368344"/>
            <a:chOff x="1447800" y="4776233"/>
            <a:chExt cx="2694796" cy="1368344"/>
          </a:xfrm>
        </p:grpSpPr>
        <p:pic>
          <p:nvPicPr>
            <p:cNvPr id="14" name="Picture 3" descr="C:\Users\hoa\OneDrive\KDE\training\ds-intro\assets\expertise.png">
              <a:extLst>
                <a:ext uri="{FF2B5EF4-FFF2-40B4-BE49-F238E27FC236}">
                  <a16:creationId xmlns:a16="http://schemas.microsoft.com/office/drawing/2014/main" id="{62D6ED9E-193C-4A7D-83B7-5B6C37151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4776233"/>
              <a:ext cx="2057400" cy="114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hoa\OneDrive\KDE\training\ds-intro\assets\stats.png">
              <a:extLst>
                <a:ext uri="{FF2B5EF4-FFF2-40B4-BE49-F238E27FC236}">
                  <a16:creationId xmlns:a16="http://schemas.microsoft.com/office/drawing/2014/main" id="{E7BEB8F6-00AD-4729-8FE9-B408BC124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552" y="5693887"/>
              <a:ext cx="1115044" cy="450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452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>
                <a:cs typeface="Arial" panose="020B0604020202020204" pitchFamily="34" charset="0"/>
              </a:rPr>
              <a:t>DEMO :: Steps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hevron 11">
            <a:extLst>
              <a:ext uri="{FF2B5EF4-FFF2-40B4-BE49-F238E27FC236}">
                <a16:creationId xmlns:a16="http://schemas.microsoft.com/office/drawing/2014/main" id="{EA246FED-F030-4187-AD00-F0D279E9DEB6}"/>
              </a:ext>
            </a:extLst>
          </p:cNvPr>
          <p:cNvSpPr/>
          <p:nvPr/>
        </p:nvSpPr>
        <p:spPr>
          <a:xfrm>
            <a:off x="668397" y="2250805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ACCD78AB-3E3B-45A6-81F6-67EC872A6A99}"/>
              </a:ext>
            </a:extLst>
          </p:cNvPr>
          <p:cNvSpPr/>
          <p:nvPr/>
        </p:nvSpPr>
        <p:spPr>
          <a:xfrm>
            <a:off x="892717" y="2524061"/>
            <a:ext cx="2291881" cy="605170"/>
          </a:xfrm>
          <a:custGeom>
            <a:avLst/>
            <a:gdLst>
              <a:gd name="connsiteX0" fmla="*/ 0 w 2291881"/>
              <a:gd name="connsiteY0" fmla="*/ 60517 h 605170"/>
              <a:gd name="connsiteX1" fmla="*/ 60517 w 2291881"/>
              <a:gd name="connsiteY1" fmla="*/ 0 h 605170"/>
              <a:gd name="connsiteX2" fmla="*/ 2231364 w 2291881"/>
              <a:gd name="connsiteY2" fmla="*/ 0 h 605170"/>
              <a:gd name="connsiteX3" fmla="*/ 2291881 w 2291881"/>
              <a:gd name="connsiteY3" fmla="*/ 60517 h 605170"/>
              <a:gd name="connsiteX4" fmla="*/ 2291881 w 2291881"/>
              <a:gd name="connsiteY4" fmla="*/ 544653 h 605170"/>
              <a:gd name="connsiteX5" fmla="*/ 2231364 w 2291881"/>
              <a:gd name="connsiteY5" fmla="*/ 605170 h 605170"/>
              <a:gd name="connsiteX6" fmla="*/ 60517 w 2291881"/>
              <a:gd name="connsiteY6" fmla="*/ 605170 h 605170"/>
              <a:gd name="connsiteX7" fmla="*/ 0 w 2291881"/>
              <a:gd name="connsiteY7" fmla="*/ 544653 h 605170"/>
              <a:gd name="connsiteX8" fmla="*/ 0 w 2291881"/>
              <a:gd name="connsiteY8" fmla="*/ 60517 h 60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1881" h="605170">
                <a:moveTo>
                  <a:pt x="0" y="60517"/>
                </a:moveTo>
                <a:cubicBezTo>
                  <a:pt x="0" y="27094"/>
                  <a:pt x="27094" y="0"/>
                  <a:pt x="60517" y="0"/>
                </a:cubicBezTo>
                <a:lnTo>
                  <a:pt x="2231364" y="0"/>
                </a:lnTo>
                <a:cubicBezTo>
                  <a:pt x="2264787" y="0"/>
                  <a:pt x="2291881" y="27094"/>
                  <a:pt x="2291881" y="60517"/>
                </a:cubicBezTo>
                <a:lnTo>
                  <a:pt x="2291881" y="544653"/>
                </a:lnTo>
                <a:cubicBezTo>
                  <a:pt x="2291881" y="578076"/>
                  <a:pt x="2264787" y="605170"/>
                  <a:pt x="2231364" y="605170"/>
                </a:cubicBezTo>
                <a:lnTo>
                  <a:pt x="60517" y="605170"/>
                </a:lnTo>
                <a:cubicBezTo>
                  <a:pt x="27094" y="605170"/>
                  <a:pt x="0" y="578076"/>
                  <a:pt x="0" y="544653"/>
                </a:cubicBezTo>
                <a:lnTo>
                  <a:pt x="0" y="6051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3" tIns="188413" rIns="188413" bIns="18841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Rss</a:t>
            </a:r>
          </a:p>
        </p:txBody>
      </p:sp>
      <p:sp>
        <p:nvSpPr>
          <p:cNvPr id="11" name="Chevron 13">
            <a:extLst>
              <a:ext uri="{FF2B5EF4-FFF2-40B4-BE49-F238E27FC236}">
                <a16:creationId xmlns:a16="http://schemas.microsoft.com/office/drawing/2014/main" id="{51D3B595-3D2C-4CA5-8495-90FDC2361B08}"/>
              </a:ext>
            </a:extLst>
          </p:cNvPr>
          <p:cNvSpPr/>
          <p:nvPr/>
        </p:nvSpPr>
        <p:spPr>
          <a:xfrm>
            <a:off x="3246482" y="2250790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CBCF677D-4F6F-4D32-90FD-F7B3E70CE6DD}"/>
              </a:ext>
            </a:extLst>
          </p:cNvPr>
          <p:cNvSpPr/>
          <p:nvPr/>
        </p:nvSpPr>
        <p:spPr>
          <a:xfrm>
            <a:off x="3498289" y="2524015"/>
            <a:ext cx="2236906" cy="605231"/>
          </a:xfrm>
          <a:custGeom>
            <a:avLst/>
            <a:gdLst>
              <a:gd name="connsiteX0" fmla="*/ 0 w 2236906"/>
              <a:gd name="connsiteY0" fmla="*/ 60523 h 605231"/>
              <a:gd name="connsiteX1" fmla="*/ 60523 w 2236906"/>
              <a:gd name="connsiteY1" fmla="*/ 0 h 605231"/>
              <a:gd name="connsiteX2" fmla="*/ 2176383 w 2236906"/>
              <a:gd name="connsiteY2" fmla="*/ 0 h 605231"/>
              <a:gd name="connsiteX3" fmla="*/ 2236906 w 2236906"/>
              <a:gd name="connsiteY3" fmla="*/ 60523 h 605231"/>
              <a:gd name="connsiteX4" fmla="*/ 2236906 w 2236906"/>
              <a:gd name="connsiteY4" fmla="*/ 544708 h 605231"/>
              <a:gd name="connsiteX5" fmla="*/ 2176383 w 2236906"/>
              <a:gd name="connsiteY5" fmla="*/ 605231 h 605231"/>
              <a:gd name="connsiteX6" fmla="*/ 60523 w 2236906"/>
              <a:gd name="connsiteY6" fmla="*/ 605231 h 605231"/>
              <a:gd name="connsiteX7" fmla="*/ 0 w 2236906"/>
              <a:gd name="connsiteY7" fmla="*/ 544708 h 605231"/>
              <a:gd name="connsiteX8" fmla="*/ 0 w 2236906"/>
              <a:gd name="connsiteY8" fmla="*/ 60523 h 6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6906" h="605231">
                <a:moveTo>
                  <a:pt x="0" y="60523"/>
                </a:moveTo>
                <a:cubicBezTo>
                  <a:pt x="0" y="27097"/>
                  <a:pt x="27097" y="0"/>
                  <a:pt x="60523" y="0"/>
                </a:cubicBezTo>
                <a:lnTo>
                  <a:pt x="2176383" y="0"/>
                </a:lnTo>
                <a:cubicBezTo>
                  <a:pt x="2209809" y="0"/>
                  <a:pt x="2236906" y="27097"/>
                  <a:pt x="2236906" y="60523"/>
                </a:cubicBezTo>
                <a:lnTo>
                  <a:pt x="2236906" y="544708"/>
                </a:lnTo>
                <a:cubicBezTo>
                  <a:pt x="2236906" y="578134"/>
                  <a:pt x="2209809" y="605231"/>
                  <a:pt x="2176383" y="605231"/>
                </a:cubicBezTo>
                <a:lnTo>
                  <a:pt x="60523" y="605231"/>
                </a:lnTo>
                <a:cubicBezTo>
                  <a:pt x="27097" y="605231"/>
                  <a:pt x="0" y="578134"/>
                  <a:pt x="0" y="544708"/>
                </a:cubicBezTo>
                <a:lnTo>
                  <a:pt x="0" y="6052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5" tIns="188415" rIns="188415" bIns="188415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</p:txBody>
      </p:sp>
      <p:sp>
        <p:nvSpPr>
          <p:cNvPr id="13" name="Chevron 15">
            <a:extLst>
              <a:ext uri="{FF2B5EF4-FFF2-40B4-BE49-F238E27FC236}">
                <a16:creationId xmlns:a16="http://schemas.microsoft.com/office/drawing/2014/main" id="{5D73DBB3-8BF1-49B1-925B-74266760CD02}"/>
              </a:ext>
            </a:extLst>
          </p:cNvPr>
          <p:cNvSpPr/>
          <p:nvPr/>
        </p:nvSpPr>
        <p:spPr>
          <a:xfrm>
            <a:off x="5797078" y="2250790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7EA0001A-AC4F-4811-A457-C4450C6C9DEF}"/>
              </a:ext>
            </a:extLst>
          </p:cNvPr>
          <p:cNvSpPr/>
          <p:nvPr/>
        </p:nvSpPr>
        <p:spPr>
          <a:xfrm>
            <a:off x="6048885" y="2524015"/>
            <a:ext cx="2236906" cy="605231"/>
          </a:xfrm>
          <a:custGeom>
            <a:avLst/>
            <a:gdLst>
              <a:gd name="connsiteX0" fmla="*/ 0 w 2236906"/>
              <a:gd name="connsiteY0" fmla="*/ 60523 h 605231"/>
              <a:gd name="connsiteX1" fmla="*/ 60523 w 2236906"/>
              <a:gd name="connsiteY1" fmla="*/ 0 h 605231"/>
              <a:gd name="connsiteX2" fmla="*/ 2176383 w 2236906"/>
              <a:gd name="connsiteY2" fmla="*/ 0 h 605231"/>
              <a:gd name="connsiteX3" fmla="*/ 2236906 w 2236906"/>
              <a:gd name="connsiteY3" fmla="*/ 60523 h 605231"/>
              <a:gd name="connsiteX4" fmla="*/ 2236906 w 2236906"/>
              <a:gd name="connsiteY4" fmla="*/ 544708 h 605231"/>
              <a:gd name="connsiteX5" fmla="*/ 2176383 w 2236906"/>
              <a:gd name="connsiteY5" fmla="*/ 605231 h 605231"/>
              <a:gd name="connsiteX6" fmla="*/ 60523 w 2236906"/>
              <a:gd name="connsiteY6" fmla="*/ 605231 h 605231"/>
              <a:gd name="connsiteX7" fmla="*/ 0 w 2236906"/>
              <a:gd name="connsiteY7" fmla="*/ 544708 h 605231"/>
              <a:gd name="connsiteX8" fmla="*/ 0 w 2236906"/>
              <a:gd name="connsiteY8" fmla="*/ 60523 h 6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6906" h="605231">
                <a:moveTo>
                  <a:pt x="0" y="60523"/>
                </a:moveTo>
                <a:cubicBezTo>
                  <a:pt x="0" y="27097"/>
                  <a:pt x="27097" y="0"/>
                  <a:pt x="60523" y="0"/>
                </a:cubicBezTo>
                <a:lnTo>
                  <a:pt x="2176383" y="0"/>
                </a:lnTo>
                <a:cubicBezTo>
                  <a:pt x="2209809" y="0"/>
                  <a:pt x="2236906" y="27097"/>
                  <a:pt x="2236906" y="60523"/>
                </a:cubicBezTo>
                <a:lnTo>
                  <a:pt x="2236906" y="544708"/>
                </a:lnTo>
                <a:cubicBezTo>
                  <a:pt x="2236906" y="578134"/>
                  <a:pt x="2209809" y="605231"/>
                  <a:pt x="2176383" y="605231"/>
                </a:cubicBezTo>
                <a:lnTo>
                  <a:pt x="60523" y="605231"/>
                </a:lnTo>
                <a:cubicBezTo>
                  <a:pt x="27097" y="605231"/>
                  <a:pt x="0" y="578134"/>
                  <a:pt x="0" y="544708"/>
                </a:cubicBezTo>
                <a:lnTo>
                  <a:pt x="0" y="6052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5" tIns="188415" rIns="188415" bIns="188415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ECC509-E334-47DF-83A7-637E564D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91" b="4328"/>
          <a:stretch/>
        </p:blipFill>
        <p:spPr>
          <a:xfrm>
            <a:off x="667095" y="3276600"/>
            <a:ext cx="2362200" cy="2271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920B3F-94FA-42CA-9AEC-A35D217E7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7" b="2803"/>
          <a:stretch/>
        </p:blipFill>
        <p:spPr>
          <a:xfrm>
            <a:off x="3334095" y="3429000"/>
            <a:ext cx="2438400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269B48-4126-4D98-9C48-9BA0CA8DE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429000"/>
            <a:ext cx="240099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>
                <a:cs typeface="Arial" panose="020B0604020202020204" pitchFamily="34" charset="0"/>
              </a:rPr>
              <a:t>DEMO :: Sample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9871B-4F0E-4B8D-B8F3-5764398E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" y="1981199"/>
            <a:ext cx="7970356" cy="18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8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Data preprocessing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4727086-ECD8-4361-A497-05DD672D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9" y="3389878"/>
            <a:ext cx="3614275" cy="132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C:\Users\hoa\Pictures\Screenshots\Screenshot (25).png">
            <a:extLst>
              <a:ext uri="{FF2B5EF4-FFF2-40B4-BE49-F238E27FC236}">
                <a16:creationId xmlns:a16="http://schemas.microsoft.com/office/drawing/2014/main" id="{B982C89C-2442-40B8-961D-E342DD31D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8183"/>
          <a:stretch/>
        </p:blipFill>
        <p:spPr bwMode="auto">
          <a:xfrm>
            <a:off x="2196928" y="4143338"/>
            <a:ext cx="2107900" cy="136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913A402-C3E4-4723-8E12-A81615C000A0}"/>
              </a:ext>
            </a:extLst>
          </p:cNvPr>
          <p:cNvSpPr txBox="1">
            <a:spLocks/>
          </p:cNvSpPr>
          <p:nvPr/>
        </p:nvSpPr>
        <p:spPr>
          <a:xfrm>
            <a:off x="304800" y="1904999"/>
            <a:ext cx="4114800" cy="12548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aw data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samples </a:t>
            </a:r>
            <a:b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(text, image, audio...)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8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81AFAA6-47EF-4CEB-9BCB-C1246537011D}"/>
              </a:ext>
            </a:extLst>
          </p:cNvPr>
          <p:cNvSpPr txBox="1">
            <a:spLocks/>
          </p:cNvSpPr>
          <p:nvPr/>
        </p:nvSpPr>
        <p:spPr>
          <a:xfrm>
            <a:off x="4419600" y="2057400"/>
            <a:ext cx="41148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400" u="sng" dirty="0">
                <a:latin typeface="Arial" panose="020B0604020202020204" pitchFamily="34" charset="0"/>
                <a:cs typeface="Arial" panose="020B0604020202020204" pitchFamily="34" charset="0"/>
              </a:rPr>
              <a:t>Digital data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ML/AI model(s)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Wingdings 2" pitchFamily="18" charset="2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7" descr="http://services.dnadirect.com/img/content/common/cellsToDNA.gif">
            <a:extLst>
              <a:ext uri="{FF2B5EF4-FFF2-40B4-BE49-F238E27FC236}">
                <a16:creationId xmlns:a16="http://schemas.microsoft.com/office/drawing/2014/main" id="{06F4A8C9-D22A-4792-AB6E-4E123F57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158" y="3537524"/>
            <a:ext cx="1621958" cy="101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computer vision">
            <a:extLst>
              <a:ext uri="{FF2B5EF4-FFF2-40B4-BE49-F238E27FC236}">
                <a16:creationId xmlns:a16="http://schemas.microsoft.com/office/drawing/2014/main" id="{3FE78928-16CF-4386-B521-7A501273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34" y="4299452"/>
            <a:ext cx="1012506" cy="9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hoa\OneDrive\KDE\training\ds-intro\assets\leodavinci-small.jpg">
            <a:extLst>
              <a:ext uri="{FF2B5EF4-FFF2-40B4-BE49-F238E27FC236}">
                <a16:creationId xmlns:a16="http://schemas.microsoft.com/office/drawing/2014/main" id="{60C4FE23-A796-4E43-8BC1-3B9A9236B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8" y="3492860"/>
            <a:ext cx="849657" cy="115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7B526-B56E-43FE-B7CB-A61374651C2D}"/>
              </a:ext>
            </a:extLst>
          </p:cNvPr>
          <p:cNvGrpSpPr/>
          <p:nvPr/>
        </p:nvGrpSpPr>
        <p:grpSpPr>
          <a:xfrm>
            <a:off x="4876794" y="3601289"/>
            <a:ext cx="2291235" cy="1600438"/>
            <a:chOff x="5693653" y="4911551"/>
            <a:chExt cx="1158772" cy="7815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2455A2-1B76-4B22-86D0-600865F7093F}"/>
                </a:ext>
              </a:extLst>
            </p:cNvPr>
            <p:cNvSpPr txBox="1"/>
            <p:nvPr/>
          </p:nvSpPr>
          <p:spPr>
            <a:xfrm>
              <a:off x="5785625" y="4911551"/>
              <a:ext cx="1066800" cy="781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-0.0920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 3.4931</a:t>
              </a: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-</a:t>
              </a:r>
              <a:r>
                <a:rPr lang="en-US" sz="1400" dirty="0">
                  <a:latin typeface="Lucida Console" panose="020B0609040504020204" pitchFamily="49" charset="0"/>
                </a:rPr>
                <a:t>1.8493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 ...</a:t>
              </a: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 ...</a:t>
              </a:r>
              <a:endParaRPr lang="en-US" sz="1400" dirty="0">
                <a:latin typeface="Lucida Console" panose="020B0609040504020204" pitchFamily="49" charset="0"/>
              </a:endParaRP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-</a:t>
              </a:r>
              <a:r>
                <a:rPr lang="en-US" sz="1400" dirty="0">
                  <a:latin typeface="Lucida Console" panose="020B0609040504020204" pitchFamily="49" charset="0"/>
                </a:rPr>
                <a:t>0.2010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-1.3079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7128A4C-F81C-4A4A-82A5-AB4EA0E844A3}"/>
                    </a:ext>
                  </a:extLst>
                </p:cNvPr>
                <p:cNvSpPr/>
                <p:nvPr/>
              </p:nvSpPr>
              <p:spPr>
                <a:xfrm>
                  <a:off x="5693653" y="5199519"/>
                  <a:ext cx="465437" cy="2055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7128A4C-F81C-4A4A-82A5-AB4EA0E84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653" y="5199519"/>
                  <a:ext cx="465437" cy="2055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EFC20A-855C-4821-90F3-644CD4CF0424}"/>
                  </a:ext>
                </a:extLst>
              </p:cNvPr>
              <p:cNvSpPr/>
              <p:nvPr/>
            </p:nvSpPr>
            <p:spPr>
              <a:xfrm>
                <a:off x="6675940" y="3582528"/>
                <a:ext cx="2262040" cy="1599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𝒟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EFC20A-855C-4821-90F3-644CD4CF0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940" y="3582528"/>
                <a:ext cx="2262040" cy="15990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4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Fundamentals :: Data “rawness”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78A8D18B-D919-493D-B5CD-916028CAC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3837"/>
            <a:ext cx="4114800" cy="23161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b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(đầy đủ)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collected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should have all the required attribute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45EB624E-56C1-4689-B821-5FA44380556E}"/>
              </a:ext>
            </a:extLst>
          </p:cNvPr>
          <p:cNvSpPr txBox="1">
            <a:spLocks/>
          </p:cNvSpPr>
          <p:nvPr/>
        </p:nvSpPr>
        <p:spPr>
          <a:xfrm>
            <a:off x="457200" y="3810000"/>
            <a:ext cx="41148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Homogeneity</a:t>
            </a:r>
            <a:b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Rating “1, 2, 3” &amp; “A, B, C”; or Age = “42” &amp; Birthday = “03/07/2010”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(inconsistency)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Heterogenous data sources / schemas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25473E9-BD92-4A52-8746-D39508851AF9}"/>
              </a:ext>
            </a:extLst>
          </p:cNvPr>
          <p:cNvSpPr txBox="1">
            <a:spLocks/>
          </p:cNvSpPr>
          <p:nvPr/>
        </p:nvSpPr>
        <p:spPr>
          <a:xfrm>
            <a:off x="4572000" y="1493837"/>
            <a:ext cx="4114800" cy="23161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b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Official collection source, ensure the sample contains the correct value in reality </a:t>
            </a:r>
            <a:endParaRPr lang="vi-VN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Jan. 1 as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everyone’s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birthday? – </a:t>
            </a:r>
            <a:r>
              <a:rPr lang="en-US" sz="1900" i="1" dirty="0">
                <a:latin typeface="Arial" panose="020B0604020202020204" pitchFamily="34" charset="0"/>
                <a:cs typeface="Arial" panose="020B0604020202020204" pitchFamily="34" charset="0"/>
              </a:rPr>
              <a:t>intentional (systematic) noises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DA524A25-862D-4AE6-9618-059F0E126562}"/>
              </a:ext>
            </a:extLst>
          </p:cNvPr>
          <p:cNvSpPr txBox="1">
            <a:spLocks/>
          </p:cNvSpPr>
          <p:nvPr/>
        </p:nvSpPr>
        <p:spPr>
          <a:xfrm>
            <a:off x="4572000" y="3810000"/>
            <a:ext cx="4343400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br>
              <a:rPr lang="en-US" sz="22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(cấu trúc)</a:t>
            </a:r>
          </a:p>
          <a:p>
            <a:pPr algn="ctr"/>
            <a:endParaRPr lang="en-US" sz="1800" b="1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0AC8DABF-1F80-45A2-8635-5F2887903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7" r="13347"/>
          <a:stretch/>
        </p:blipFill>
        <p:spPr bwMode="auto">
          <a:xfrm>
            <a:off x="4800600" y="4643439"/>
            <a:ext cx="1836176" cy="130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B735494-BD4C-4045-A22D-ADA9D47F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12" y="4648200"/>
            <a:ext cx="1925688" cy="80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921E1986-24DC-4592-9FCC-5E5198BA2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10" y="5422506"/>
            <a:ext cx="1329490" cy="44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474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381001" y="3002072"/>
            <a:ext cx="8458200" cy="1828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  <a:p>
            <a:pPr marL="0" indent="0" algn="ctr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Integrating</a:t>
            </a:r>
          </a:p>
          <a:p>
            <a:pPr marL="0" indent="0" algn="ctr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1782873"/>
            <a:ext cx="8458201" cy="76200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Techniques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3401" y="2777646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2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Cleaning 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2" descr="C:\Users\hoa\OneDrive\KDE\training\ds-intro\assets\clean.png">
            <a:extLst>
              <a:ext uri="{FF2B5EF4-FFF2-40B4-BE49-F238E27FC236}">
                <a16:creationId xmlns:a16="http://schemas.microsoft.com/office/drawing/2014/main" id="{4E995CC4-0311-41B6-B1C2-78B9113E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" y="2333178"/>
            <a:ext cx="3981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12D27973-0AC0-430B-B124-DE232D2E9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222" y="1707092"/>
            <a:ext cx="4114800" cy="507470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samples should be collected from reliable sources. Reflect the problem to be solved.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Eliminate (outliers) noise: remove some data samples that are significantly different from other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data sample may be empty (missing, incomplete), a suitable strategy is needed: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Ignored, not included in the analysis?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missing fields to the data sample?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5067670-723D-45AC-94D5-988E2F792A77}"/>
              </a:ext>
            </a:extLst>
          </p:cNvPr>
          <p:cNvSpPr txBox="1">
            <a:spLocks/>
          </p:cNvSpPr>
          <p:nvPr/>
        </p:nvSpPr>
        <p:spPr>
          <a:xfrm>
            <a:off x="484322" y="1554692"/>
            <a:ext cx="4152900" cy="8836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Completeness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and integrity</a:t>
            </a: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6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Cleaning 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2" descr="C:\Users\hoa\OneDrive\KDE\training\ds-intro\assets\clean.png">
            <a:extLst>
              <a:ext uri="{FF2B5EF4-FFF2-40B4-BE49-F238E27FC236}">
                <a16:creationId xmlns:a16="http://schemas.microsoft.com/office/drawing/2014/main" id="{4E995CC4-0311-41B6-B1C2-78B9113E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" y="2333178"/>
            <a:ext cx="3981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12D27973-0AC0-430B-B124-DE232D2E9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7760" y="1707092"/>
            <a:ext cx="4196719" cy="2473899"/>
          </a:xfrm>
        </p:spPr>
        <p:txBody>
          <a:bodyPr>
            <a:norm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Fill in the missing value manually</a:t>
            </a:r>
            <a:endParaRPr lang="en-US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 a global constant </a:t>
            </a:r>
            <a:endParaRPr lang="vi-V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 </a:t>
            </a:r>
            <a:r>
              <a:rPr lang="vi-V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 “average” value</a:t>
            </a:r>
            <a:endParaRPr lang="en-US" dirty="0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 </a:t>
            </a:r>
            <a:r>
              <a:rPr lang="vi-V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average value for 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all samples belonging to the same </a:t>
            </a:r>
            <a:r>
              <a:rPr lang="vi-V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class/group</a:t>
            </a:r>
          </a:p>
          <a:p>
            <a:pPr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Use the most probable value</a:t>
            </a:r>
            <a:r>
              <a:rPr lang="vi-VN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(regression, bayesian inference)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5067670-723D-45AC-94D5-988E2F792A77}"/>
              </a:ext>
            </a:extLst>
          </p:cNvPr>
          <p:cNvSpPr txBox="1">
            <a:spLocks/>
          </p:cNvSpPr>
          <p:nvPr/>
        </p:nvSpPr>
        <p:spPr>
          <a:xfrm>
            <a:off x="484322" y="1554693"/>
            <a:ext cx="83058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Fill in the missing value</a:t>
            </a: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B58505-FD34-A140-9315-2B22F5EA8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06994"/>
              </p:ext>
            </p:extLst>
          </p:nvPr>
        </p:nvGraphicFramePr>
        <p:xfrm>
          <a:off x="1270249" y="4973685"/>
          <a:ext cx="6553201" cy="133023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70800967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001979180"/>
                    </a:ext>
                  </a:extLst>
                </a:gridCol>
                <a:gridCol w="521525">
                  <a:extLst>
                    <a:ext uri="{9D8B030D-6E8A-4147-A177-3AD203B41FA5}">
                      <a16:colId xmlns:a16="http://schemas.microsoft.com/office/drawing/2014/main" val="224003690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63981019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7526219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70217199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5257243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90198260"/>
                    </a:ext>
                  </a:extLst>
                </a:gridCol>
                <a:gridCol w="545276">
                  <a:extLst>
                    <a:ext uri="{9D8B030D-6E8A-4147-A177-3AD203B41FA5}">
                      <a16:colId xmlns:a16="http://schemas.microsoft.com/office/drawing/2014/main" val="1582416056"/>
                    </a:ext>
                  </a:extLst>
                </a:gridCol>
              </a:tblGrid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3205461142"/>
                  </a:ext>
                </a:extLst>
              </a:tr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-0.634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1743366219"/>
                  </a:ext>
                </a:extLst>
              </a:tr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676610856"/>
                  </a:ext>
                </a:extLst>
              </a:tr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2075849763"/>
                  </a:ext>
                </a:extLst>
              </a:tr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-1.347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3770276608"/>
                  </a:ext>
                </a:extLst>
              </a:tr>
              <a:tr h="17801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345" marR="8345" marT="8345" marB="0" anchor="b"/>
                </a:tc>
                <a:extLst>
                  <a:ext uri="{0D108BD9-81ED-4DB2-BD59-A6C34878D82A}">
                    <a16:rowId xmlns:a16="http://schemas.microsoft.com/office/drawing/2014/main" val="351822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6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Introduction to Machine Learning </a:t>
            </a:r>
            <a:r>
              <a:rPr lang="en-US" sz="2400" dirty="0">
                <a:solidFill>
                  <a:schemeClr val="tx1"/>
                </a:solidFill>
              </a:rPr>
              <a:t>&amp; Data Mining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Data crawling and pre-processing</a:t>
            </a:r>
            <a:endParaRPr lang="en-US" sz="2200" b="1" dirty="0">
              <a:solidFill>
                <a:srgbClr val="0432FF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Supervised learning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Unsupervised learning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Practical advice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Content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Cleaning (cont.)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2" descr="C:\Users\hoa\OneDrive\KDE\training\ds-intro\assets\clean.png">
            <a:extLst>
              <a:ext uri="{FF2B5EF4-FFF2-40B4-BE49-F238E27FC236}">
                <a16:creationId xmlns:a16="http://schemas.microsoft.com/office/drawing/2014/main" id="{8853E34B-9A2A-49DD-8EE0-3C7031C9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" y="2072012"/>
            <a:ext cx="3829050" cy="19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3C926DA-DDA3-4A73-A654-08E720BD519F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83058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Data uniformity</a:t>
            </a:r>
            <a:endParaRPr lang="en-US" sz="2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F94C35D-6511-4BC6-A4C1-D3608DD254E7}"/>
              </a:ext>
            </a:extLst>
          </p:cNvPr>
          <p:cNvSpPr txBox="1">
            <a:spLocks/>
          </p:cNvSpPr>
          <p:nvPr/>
        </p:nvSpPr>
        <p:spPr>
          <a:xfrm>
            <a:off x="4794177" y="2138040"/>
            <a:ext cx="4060470" cy="2967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Different data presentation, units of measure, metrics 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Rating “1, 2, 3” &amp; “A, B, C”;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= 42 &amp; Birthday = 03/08/2020</a:t>
            </a: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4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2800"/>
              <a:t>Techniques :: Integrating </a:t>
            </a:r>
            <a:r>
              <a:rPr lang="en-US" sz="1800"/>
              <a:t>w/ some Transforming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6C751-F79D-4652-8CF7-5E4818667EC7}"/>
              </a:ext>
            </a:extLst>
          </p:cNvPr>
          <p:cNvSpPr/>
          <p:nvPr/>
        </p:nvSpPr>
        <p:spPr>
          <a:xfrm>
            <a:off x="6606958" y="6154579"/>
            <a:ext cx="24336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credits: wikipedia, shutterstock, CNN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E4620DC-936E-4DED-A01D-C8EE9F48EF31}"/>
              </a:ext>
            </a:extLst>
          </p:cNvPr>
          <p:cNvSpPr txBox="1">
            <a:spLocks/>
          </p:cNvSpPr>
          <p:nvPr/>
        </p:nvSpPr>
        <p:spPr>
          <a:xfrm>
            <a:off x="4572000" y="1493837"/>
            <a:ext cx="41148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 indent="0">
              <a:spcBef>
                <a:spcPts val="1800"/>
              </a:spcBef>
              <a:buFont typeface="Wingdings 2" pitchFamily="18" charset="2"/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Un-structured </a:t>
            </a:r>
          </a:p>
          <a:p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E07334D-94C4-4997-8FF6-67704FC20564}"/>
              </a:ext>
            </a:extLst>
          </p:cNvPr>
          <p:cNvSpPr/>
          <p:nvPr/>
        </p:nvSpPr>
        <p:spPr>
          <a:xfrm rot="10800000">
            <a:off x="4320208" y="1766761"/>
            <a:ext cx="502920" cy="18440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5BF2FDAC-84C2-470A-A673-248B8B53268A}"/>
              </a:ext>
            </a:extLst>
          </p:cNvPr>
          <p:cNvSpPr/>
          <p:nvPr/>
        </p:nvSpPr>
        <p:spPr>
          <a:xfrm rot="15300000">
            <a:off x="3704923" y="2833563"/>
            <a:ext cx="1735719" cy="167640"/>
          </a:xfrm>
          <a:prstGeom prst="rightArrow">
            <a:avLst/>
          </a:prstGeom>
          <a:solidFill>
            <a:srgbClr val="DEE7C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391C2D-CE55-4778-A850-2787906DEC5A}"/>
              </a:ext>
            </a:extLst>
          </p:cNvPr>
          <p:cNvGrpSpPr/>
          <p:nvPr/>
        </p:nvGrpSpPr>
        <p:grpSpPr>
          <a:xfrm>
            <a:off x="533400" y="4177841"/>
            <a:ext cx="8281003" cy="1994359"/>
            <a:chOff x="533400" y="4177841"/>
            <a:chExt cx="8281003" cy="1994359"/>
          </a:xfrm>
        </p:grpSpPr>
        <p:pic>
          <p:nvPicPr>
            <p:cNvPr id="14" name="Picture 17" descr="http://services.dnadirect.com/img/content/common/cellsToDNA.gif">
              <a:extLst>
                <a:ext uri="{FF2B5EF4-FFF2-40B4-BE49-F238E27FC236}">
                  <a16:creationId xmlns:a16="http://schemas.microsoft.com/office/drawing/2014/main" id="{27EFA5EC-570F-4A06-BFCF-9D2450BC1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409" y="4523355"/>
              <a:ext cx="1311459" cy="82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1">
              <a:extLst>
                <a:ext uri="{FF2B5EF4-FFF2-40B4-BE49-F238E27FC236}">
                  <a16:creationId xmlns:a16="http://schemas.microsoft.com/office/drawing/2014/main" id="{D5B6DF88-7DC4-43CD-B8C7-84F382E7E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249" y="5407816"/>
              <a:ext cx="1769551" cy="592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 descr="C:\Users\hoa\Pictures\Screenshots\Screenshot (25).png">
              <a:extLst>
                <a:ext uri="{FF2B5EF4-FFF2-40B4-BE49-F238E27FC236}">
                  <a16:creationId xmlns:a16="http://schemas.microsoft.com/office/drawing/2014/main" id="{3C97D923-0177-4953-B473-957E993E44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63" b="8183"/>
            <a:stretch/>
          </p:blipFill>
          <p:spPr bwMode="auto">
            <a:xfrm>
              <a:off x="981032" y="4504707"/>
              <a:ext cx="1704375" cy="110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http://theyneednews.com/wp-content/uploads/2012/12/The-Rock-SNITCH-twitt.jpg">
              <a:extLst>
                <a:ext uri="{FF2B5EF4-FFF2-40B4-BE49-F238E27FC236}">
                  <a16:creationId xmlns:a16="http://schemas.microsoft.com/office/drawing/2014/main" id="{56AEB61F-EF6A-4B95-9C77-1F9F91B02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646" y="4500303"/>
              <a:ext cx="1308221" cy="528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CCA6CDA-3B37-42CE-A70C-2C08F1566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30" y="5053081"/>
              <a:ext cx="1400570" cy="9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92CE86DA-3E73-4D52-9536-AE59C1E7F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531" y="4990027"/>
              <a:ext cx="1247648" cy="1182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95C988-23B3-4AA6-9E83-7CCCD8D3DB25}"/>
                </a:ext>
              </a:extLst>
            </p:cNvPr>
            <p:cNvSpPr/>
            <p:nvPr/>
          </p:nvSpPr>
          <p:spPr>
            <a:xfrm>
              <a:off x="533400" y="4177841"/>
              <a:ext cx="33843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>
                <a:spcBef>
                  <a:spcPts val="1800"/>
                </a:spcBef>
                <a:buNone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texts in websites, emails, articles, tweets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1019EC-D6A8-4719-B436-9C788D140285}"/>
                </a:ext>
              </a:extLst>
            </p:cNvPr>
            <p:cNvSpPr/>
            <p:nvPr/>
          </p:nvSpPr>
          <p:spPr>
            <a:xfrm>
              <a:off x="4005515" y="4188023"/>
              <a:ext cx="25476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>
                <a:spcBef>
                  <a:spcPts val="1800"/>
                </a:spcBef>
                <a:buNone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2D/3D images, videos + meta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ABF20A-1043-4921-9C8D-13CB82CABC95}"/>
                </a:ext>
              </a:extLst>
            </p:cNvPr>
            <p:cNvSpPr/>
            <p:nvPr/>
          </p:nvSpPr>
          <p:spPr>
            <a:xfrm>
              <a:off x="6715880" y="4188023"/>
              <a:ext cx="20985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 algn="ctr">
                <a:spcBef>
                  <a:spcPts val="1800"/>
                </a:spcBef>
                <a:buNone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spectrograms, DNAs, …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243463-C503-4734-BC06-7A54C400B253}"/>
                </a:ext>
              </a:extLst>
            </p:cNvPr>
            <p:cNvGrpSpPr/>
            <p:nvPr/>
          </p:nvGrpSpPr>
          <p:grpSpPr>
            <a:xfrm>
              <a:off x="4108988" y="4464889"/>
              <a:ext cx="1992541" cy="1613149"/>
              <a:chOff x="4080285" y="4267200"/>
              <a:chExt cx="2410974" cy="1951910"/>
            </a:xfrm>
          </p:grpSpPr>
          <p:pic>
            <p:nvPicPr>
              <p:cNvPr id="26" name="Picture 5" descr="File:MSC high magnification.jpg">
                <a:extLst>
                  <a:ext uri="{FF2B5EF4-FFF2-40B4-BE49-F238E27FC236}">
                    <a16:creationId xmlns:a16="http://schemas.microsoft.com/office/drawing/2014/main" id="{409D4203-1E90-4933-9144-88351B7E5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039" y="4267200"/>
                <a:ext cx="847220" cy="112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https://raw.githubusercontent.com/hoamle/neural-style-example/master/content-imgs/camb.jpg">
                <a:extLst>
                  <a:ext uri="{FF2B5EF4-FFF2-40B4-BE49-F238E27FC236}">
                    <a16:creationId xmlns:a16="http://schemas.microsoft.com/office/drawing/2014/main" id="{F225C6AD-8854-4919-96E4-6FF4DBAD5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85" y="4981863"/>
                <a:ext cx="1061595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0" descr="Image result for computer vision">
                <a:extLst>
                  <a:ext uri="{FF2B5EF4-FFF2-40B4-BE49-F238E27FC236}">
                    <a16:creationId xmlns:a16="http://schemas.microsoft.com/office/drawing/2014/main" id="{528E4638-EB5C-4888-9A3E-1A8059EE4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0048" y="5259877"/>
                <a:ext cx="990599" cy="959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C9A6B630-BC07-422F-81FD-222F8E80B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20929" y="5167481"/>
              <a:ext cx="79432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 descr="C:\Users\hoa\OneDrive\KDE\training\ds-intro\assets\leodavinci-small.jpg">
              <a:extLst>
                <a:ext uri="{FF2B5EF4-FFF2-40B4-BE49-F238E27FC236}">
                  <a16:creationId xmlns:a16="http://schemas.microsoft.com/office/drawing/2014/main" id="{4E9578C1-BF32-4852-81AC-E2326C38F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478692"/>
              <a:ext cx="687003" cy="931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8">
            <a:extLst>
              <a:ext uri="{FF2B5EF4-FFF2-40B4-BE49-F238E27FC236}">
                <a16:creationId xmlns:a16="http://schemas.microsoft.com/office/drawing/2014/main" id="{098479DB-364B-49FB-BBDD-80004B20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04" y="2087563"/>
            <a:ext cx="3007615" cy="136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">
            <a:extLst>
              <a:ext uri="{FF2B5EF4-FFF2-40B4-BE49-F238E27FC236}">
                <a16:creationId xmlns:a16="http://schemas.microsoft.com/office/drawing/2014/main" id="{D240069A-202F-4AAF-BFE8-08FD3623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87563"/>
            <a:ext cx="3536078" cy="130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ight Arrow 21">
            <a:extLst>
              <a:ext uri="{FF2B5EF4-FFF2-40B4-BE49-F238E27FC236}">
                <a16:creationId xmlns:a16="http://schemas.microsoft.com/office/drawing/2014/main" id="{DE9DA2BF-B615-4BB1-B018-04BC294861B8}"/>
              </a:ext>
            </a:extLst>
          </p:cNvPr>
          <p:cNvSpPr/>
          <p:nvPr/>
        </p:nvSpPr>
        <p:spPr>
          <a:xfrm rot="16200000" flipV="1">
            <a:off x="4165215" y="2824371"/>
            <a:ext cx="1732899" cy="208986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3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Semantics?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 semantic features, normalize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Transforming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2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Semantics example: visual data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25ABF-1B86-4C18-A35E-4CFBA1767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9"/>
          <a:stretch/>
        </p:blipFill>
        <p:spPr bwMode="auto">
          <a:xfrm>
            <a:off x="724669" y="2133600"/>
            <a:ext cx="2018531" cy="174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A60850-445C-4285-9DFA-497F0AB63296}"/>
              </a:ext>
            </a:extLst>
          </p:cNvPr>
          <p:cNvSpPr/>
          <p:nvPr/>
        </p:nvSpPr>
        <p:spPr>
          <a:xfrm>
            <a:off x="3389403" y="6198227"/>
            <a:ext cx="52306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credits: CS231n, Stanford University; Lee et al, 2009; Socher  et al, 2011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478BB3-790A-4B00-A25D-B87F6BB3B360}"/>
              </a:ext>
            </a:extLst>
          </p:cNvPr>
          <p:cNvGrpSpPr/>
          <p:nvPr/>
        </p:nvGrpSpPr>
        <p:grpSpPr>
          <a:xfrm>
            <a:off x="4021681" y="2057400"/>
            <a:ext cx="1998119" cy="2341954"/>
            <a:chOff x="3609018" y="2068200"/>
            <a:chExt cx="1998119" cy="2341954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208D0257-8734-472C-BE36-02E8C86CC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842" y="3049076"/>
              <a:ext cx="1004295" cy="136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4F6008B-9800-4F67-AAC3-A6E96E739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3621434" y="3048000"/>
              <a:ext cx="955349" cy="1350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62D96AEB-71F6-40EB-8B0C-09515C701A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64"/>
            <a:stretch/>
          </p:blipFill>
          <p:spPr bwMode="auto">
            <a:xfrm>
              <a:off x="3609018" y="2068200"/>
              <a:ext cx="1983041" cy="965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ight Arrow 22">
            <a:extLst>
              <a:ext uri="{FF2B5EF4-FFF2-40B4-BE49-F238E27FC236}">
                <a16:creationId xmlns:a16="http://schemas.microsoft.com/office/drawing/2014/main" id="{CC03BA61-0E50-446D-9C01-0015AC36870E}"/>
              </a:ext>
            </a:extLst>
          </p:cNvPr>
          <p:cNvSpPr/>
          <p:nvPr/>
        </p:nvSpPr>
        <p:spPr>
          <a:xfrm rot="10800000" flipH="1">
            <a:off x="3018396" y="1424780"/>
            <a:ext cx="780804" cy="269985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``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3EA21-D08A-46ED-A270-75989667FB00}"/>
              </a:ext>
            </a:extLst>
          </p:cNvPr>
          <p:cNvSpPr/>
          <p:nvPr/>
        </p:nvSpPr>
        <p:spPr>
          <a:xfrm>
            <a:off x="3733800" y="1334869"/>
            <a:ext cx="35894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2">
              <a:spcBef>
                <a:spcPts val="1800"/>
              </a:spcBef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Mid-/High-level semantics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human-interpretable features)</a:t>
            </a:r>
            <a:endParaRPr lang="en-US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A7A26-70C4-4FB6-A740-BC300D14AEF5}"/>
              </a:ext>
            </a:extLst>
          </p:cNvPr>
          <p:cNvSpPr/>
          <p:nvPr/>
        </p:nvSpPr>
        <p:spPr>
          <a:xfrm>
            <a:off x="304800" y="1371600"/>
            <a:ext cx="249299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2" indent="0">
              <a:spcBef>
                <a:spcPts val="180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Low-level semantics</a:t>
            </a:r>
            <a:b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(raw pixels)</a:t>
            </a:r>
          </a:p>
        </p:txBody>
      </p:sp>
      <p:pic>
        <p:nvPicPr>
          <p:cNvPr id="18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82A7638A-5C43-44ED-809A-E47F556B9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7" r="13347"/>
          <a:stretch/>
        </p:blipFill>
        <p:spPr bwMode="auto">
          <a:xfrm>
            <a:off x="6971806" y="4361022"/>
            <a:ext cx="2019794" cy="143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13ED582-BC01-4B06-97FD-4EC075CC7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"/>
          <a:stretch/>
        </p:blipFill>
        <p:spPr bwMode="auto">
          <a:xfrm>
            <a:off x="3579600" y="4343400"/>
            <a:ext cx="3278400" cy="180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54C2A10-E3AE-475D-8865-D5E97D8D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1215115" cy="147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6D4468-B115-4487-8992-4AC4DAEF75D3}"/>
                  </a:ext>
                </a:extLst>
              </p:cNvPr>
              <p:cNvSpPr txBox="1"/>
              <p:nvPr/>
            </p:nvSpPr>
            <p:spPr>
              <a:xfrm>
                <a:off x="6406207" y="3352800"/>
                <a:ext cx="241604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car</a:t>
                </a:r>
              </a:p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people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←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behind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← 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building</a:t>
                </a:r>
              </a:p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red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6D4468-B115-4487-8992-4AC4DAEF7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07" y="3352800"/>
                <a:ext cx="2416047" cy="738664"/>
              </a:xfrm>
              <a:prstGeom prst="rect">
                <a:avLst/>
              </a:prstGeom>
              <a:blipFill>
                <a:blip r:embed="rId11"/>
                <a:stretch>
                  <a:fillRect l="-505" t="-1653" r="-2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3B8B15B-F738-4DD2-9D51-74D16A3BC018}"/>
              </a:ext>
            </a:extLst>
          </p:cNvPr>
          <p:cNvGrpSpPr/>
          <p:nvPr/>
        </p:nvGrpSpPr>
        <p:grpSpPr>
          <a:xfrm>
            <a:off x="138544" y="3712609"/>
            <a:ext cx="4052455" cy="2611991"/>
            <a:chOff x="138544" y="3712610"/>
            <a:chExt cx="4052455" cy="23053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2F9183-88E6-4D4F-ABDB-D0AF67308612}"/>
                </a:ext>
              </a:extLst>
            </p:cNvPr>
            <p:cNvSpPr txBox="1"/>
            <p:nvPr/>
          </p:nvSpPr>
          <p:spPr>
            <a:xfrm>
              <a:off x="138544" y="5105399"/>
              <a:ext cx="4052455" cy="912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Minimum semantic level to understand:</a:t>
              </a:r>
            </a:p>
            <a:p>
              <a:pPr marL="285750" indent="-285750">
                <a:buFontTx/>
                <a:buChar char="-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Text classification</a:t>
              </a:r>
            </a:p>
            <a:p>
              <a:pPr marL="285750" indent="-285750">
                <a:buFontTx/>
                <a:buChar char="-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Emotional analysis</a:t>
              </a:r>
            </a:p>
            <a:p>
              <a:pPr marL="285750" indent="-285750">
                <a:buFontTx/>
                <a:buChar char="-"/>
              </a:pP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AI Chatbot (various semantic levels)</a:t>
              </a:r>
            </a:p>
          </p:txBody>
        </p:sp>
        <p:cxnSp>
          <p:nvCxnSpPr>
            <p:cNvPr id="24" name="Curved Connector 9216">
              <a:extLst>
                <a:ext uri="{FF2B5EF4-FFF2-40B4-BE49-F238E27FC236}">
                  <a16:creationId xmlns:a16="http://schemas.microsoft.com/office/drawing/2014/main" id="{7984D9FD-A150-4907-9EDD-07EE7959B2A8}"/>
                </a:ext>
              </a:extLst>
            </p:cNvPr>
            <p:cNvCxnSpPr>
              <a:endCxn id="13" idx="1"/>
            </p:cNvCxnSpPr>
            <p:nvPr/>
          </p:nvCxnSpPr>
          <p:spPr>
            <a:xfrm rot="5400000" flipH="1" flipV="1">
              <a:off x="2354064" y="3945263"/>
              <a:ext cx="1912686" cy="1447380"/>
            </a:xfrm>
            <a:prstGeom prst="curvedConnector2">
              <a:avLst/>
            </a:prstGeom>
            <a:ln w="127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42">
              <a:extLst>
                <a:ext uri="{FF2B5EF4-FFF2-40B4-BE49-F238E27FC236}">
                  <a16:creationId xmlns:a16="http://schemas.microsoft.com/office/drawing/2014/main" id="{22A6A505-CC56-4920-A003-9845943B395E}"/>
                </a:ext>
              </a:extLst>
            </p:cNvPr>
            <p:cNvCxnSpPr/>
            <p:nvPr/>
          </p:nvCxnSpPr>
          <p:spPr>
            <a:xfrm flipV="1">
              <a:off x="2133600" y="5410200"/>
              <a:ext cx="1888081" cy="495419"/>
            </a:xfrm>
            <a:prstGeom prst="curvedConnector3">
              <a:avLst>
                <a:gd name="adj1" fmla="val 100269"/>
              </a:avLst>
            </a:prstGeom>
            <a:ln w="127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947174A-4A8B-4B09-995D-ACFD32D01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76614"/>
              </p:ext>
            </p:extLst>
          </p:nvPr>
        </p:nvGraphicFramePr>
        <p:xfrm>
          <a:off x="6250456" y="1980131"/>
          <a:ext cx="2741144" cy="1296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2724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Graphic spid="2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Transforming (cont.)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3D22F9A-EBC9-4819-9588-5D9F6AFDB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1905230"/>
            <a:ext cx="4114800" cy="19141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field, type of data, using different semantic feature extraction techniques (text data, images, ...)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236815C-BDBE-403E-86D4-10C5AB17641B}"/>
              </a:ext>
            </a:extLst>
          </p:cNvPr>
          <p:cNvSpPr txBox="1">
            <a:spLocks/>
          </p:cNvSpPr>
          <p:nvPr/>
        </p:nvSpPr>
        <p:spPr>
          <a:xfrm>
            <a:off x="4679914" y="3595462"/>
            <a:ext cx="4114800" cy="210560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and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standardize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Feature discretization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(rời rạc hoá): Some attributes are more efficient when grouped values. 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Feature normalization</a:t>
            </a:r>
            <a:r>
              <a:rPr lang="vi-V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hóa):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normalize attribute values to the same domain, easy to calculate.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id="{E032948F-AD65-4C58-8769-2D8402BF8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r="-136"/>
          <a:stretch/>
        </p:blipFill>
        <p:spPr bwMode="auto">
          <a:xfrm>
            <a:off x="481119" y="3785067"/>
            <a:ext cx="3971205" cy="186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6E23E76-F897-4501-8CCF-1ECD825F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1679"/>
          <a:stretch/>
        </p:blipFill>
        <p:spPr bwMode="auto">
          <a:xfrm>
            <a:off x="1107718" y="3982347"/>
            <a:ext cx="2694087" cy="16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B33FB5-4C4C-41EF-8956-5F85A742004D}"/>
                  </a:ext>
                </a:extLst>
              </p:cNvPr>
              <p:cNvSpPr txBox="1"/>
              <p:nvPr/>
            </p:nvSpPr>
            <p:spPr>
              <a:xfrm>
                <a:off x="2865120" y="5859841"/>
                <a:ext cx="652038" cy="490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B33FB5-4C4C-41EF-8956-5F85A742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20" y="5859841"/>
                <a:ext cx="652038" cy="490262"/>
              </a:xfrm>
              <a:prstGeom prst="rect">
                <a:avLst/>
              </a:prstGeom>
              <a:blipFill>
                <a:blip r:embed="rId7"/>
                <a:stretch>
                  <a:fillRect r="-26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C3C778-D3AE-404C-993A-BDC7E856B995}"/>
                  </a:ext>
                </a:extLst>
              </p:cNvPr>
              <p:cNvSpPr txBox="1"/>
              <p:nvPr/>
            </p:nvSpPr>
            <p:spPr>
              <a:xfrm>
                <a:off x="426720" y="5783641"/>
                <a:ext cx="152400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One-hot encoding</a:t>
                </a:r>
                <a:endParaRPr lang="en-US" sz="11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100" b="0" i="1" smtClean="0">
                                    <a:latin typeface="Cambria Math"/>
                                  </a:rPr>
                                  <m:t> 0 0 0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</a:rPr>
                        <m:t>3</m:t>
                      </m:r>
                      <m:r>
                        <a:rPr lang="en-US" sz="11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 0 </m:t>
                                </m:r>
                                <m:r>
                                  <a:rPr lang="en-US" sz="1100" b="0" i="1" smtClean="0">
                                    <a:latin typeface="Cambria Math"/>
                                  </a:rPr>
                                  <m:t>1 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0 0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1100"/>
              </a:p>
              <a:p>
                <a:endParaRPr lang="en-US" sz="11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C3C778-D3AE-404C-993A-BDC7E856B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5783641"/>
                <a:ext cx="1524000" cy="938719"/>
              </a:xfrm>
              <a:prstGeom prst="rect">
                <a:avLst/>
              </a:prstGeom>
              <a:blipFill>
                <a:blip r:embed="rId8"/>
                <a:stretch>
                  <a:fillRect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5BAA4B-F8FA-4F01-BC93-3AE7D32554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7150"/>
            <a:ext cx="3995124" cy="1491850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3139B3-A5B0-4F58-88C6-EEEB78AE81A2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83058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Objective: to extract semantic features.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75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/>
              <a:t>Techniques :: Transforming (cont.)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3139B3-A5B0-4F58-88C6-EEEB78AE81A2}"/>
              </a:ext>
            </a:extLst>
          </p:cNvPr>
          <p:cNvSpPr txBox="1">
            <a:spLocks/>
          </p:cNvSpPr>
          <p:nvPr/>
        </p:nvSpPr>
        <p:spPr>
          <a:xfrm>
            <a:off x="457200" y="1371599"/>
            <a:ext cx="8305800" cy="5257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reduction: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Helps reduce the size of the data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and,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at the same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time,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preserve the core semantics of the data.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Helps speed up the process of learning or knowledge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strategies: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selection: redundant attributes or dimensions can also be eliminated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Dimensional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reduction: use some algorithms (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PCA, ICA) to transform the original data into a less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dimensional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space.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Abstraction: raw data values are replaced by abstract concepts.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0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381001" y="3002072"/>
            <a:ext cx="8458200" cy="655526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Transforming text data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1782873"/>
            <a:ext cx="84582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/>
              <a:t>Techniques :: Transforming</a:t>
            </a:r>
            <a:br>
              <a:rPr lang="en-US" sz="3200"/>
            </a:br>
            <a:r>
              <a:rPr lang="en-US" sz="2400"/>
              <a:t>example &amp; demo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3401" y="2777646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9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>
                <a:cs typeface="Arial" panose="020B0604020202020204" pitchFamily="34" charset="0"/>
              </a:rPr>
              <a:t>DEMO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0ECB621-96B4-411D-99D8-25CE77658C1D}"/>
              </a:ext>
            </a:extLst>
          </p:cNvPr>
          <p:cNvSpPr txBox="1">
            <a:spLocks/>
          </p:cNvSpPr>
          <p:nvPr/>
        </p:nvSpPr>
        <p:spPr>
          <a:xfrm>
            <a:off x="304800" y="2057400"/>
            <a:ext cx="4114800" cy="1014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Mẫu dữ liệu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thô: json text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33CBAC3-4011-486D-9487-10159BAD65C2}"/>
              </a:ext>
            </a:extLst>
          </p:cNvPr>
          <p:cNvSpPr txBox="1">
            <a:spLocks/>
          </p:cNvSpPr>
          <p:nvPr/>
        </p:nvSpPr>
        <p:spPr>
          <a:xfrm>
            <a:off x="4419600" y="2057400"/>
            <a:ext cx="41148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Dữ liệu số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theo từng ML/AI model(s)</a:t>
            </a:r>
          </a:p>
          <a:p>
            <a:pPr marL="228600" lvl="1" indent="0" algn="ctr">
              <a:buNone/>
            </a:pP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Wingdings 2" pitchFamily="18" charset="2"/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56FCFA-DBCD-4CFC-9517-7BC62F73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09"/>
          <a:stretch/>
        </p:blipFill>
        <p:spPr>
          <a:xfrm>
            <a:off x="609600" y="3352800"/>
            <a:ext cx="3657600" cy="1647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1BFE2-B552-4944-B98B-74FC689DFA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8" b="29741"/>
          <a:stretch/>
        </p:blipFill>
        <p:spPr>
          <a:xfrm>
            <a:off x="5334000" y="3356113"/>
            <a:ext cx="2978160" cy="29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07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>
                <a:cs typeface="Arial" panose="020B0604020202020204" pitchFamily="34" charset="0"/>
              </a:rPr>
              <a:t>DEMO :: Steps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Chevron 11">
            <a:extLst>
              <a:ext uri="{FF2B5EF4-FFF2-40B4-BE49-F238E27FC236}">
                <a16:creationId xmlns:a16="http://schemas.microsoft.com/office/drawing/2014/main" id="{9872711A-58FB-4CB3-8819-D0DA6E71E6DC}"/>
              </a:ext>
            </a:extLst>
          </p:cNvPr>
          <p:cNvSpPr/>
          <p:nvPr/>
        </p:nvSpPr>
        <p:spPr>
          <a:xfrm>
            <a:off x="628572" y="1905000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C2EDDA84-90C6-4D13-86CF-250544DC2359}"/>
              </a:ext>
            </a:extLst>
          </p:cNvPr>
          <p:cNvSpPr/>
          <p:nvPr/>
        </p:nvSpPr>
        <p:spPr>
          <a:xfrm>
            <a:off x="852892" y="2178256"/>
            <a:ext cx="2291881" cy="605170"/>
          </a:xfrm>
          <a:custGeom>
            <a:avLst/>
            <a:gdLst>
              <a:gd name="connsiteX0" fmla="*/ 0 w 2291881"/>
              <a:gd name="connsiteY0" fmla="*/ 60517 h 605170"/>
              <a:gd name="connsiteX1" fmla="*/ 60517 w 2291881"/>
              <a:gd name="connsiteY1" fmla="*/ 0 h 605170"/>
              <a:gd name="connsiteX2" fmla="*/ 2231364 w 2291881"/>
              <a:gd name="connsiteY2" fmla="*/ 0 h 605170"/>
              <a:gd name="connsiteX3" fmla="*/ 2291881 w 2291881"/>
              <a:gd name="connsiteY3" fmla="*/ 60517 h 605170"/>
              <a:gd name="connsiteX4" fmla="*/ 2291881 w 2291881"/>
              <a:gd name="connsiteY4" fmla="*/ 544653 h 605170"/>
              <a:gd name="connsiteX5" fmla="*/ 2231364 w 2291881"/>
              <a:gd name="connsiteY5" fmla="*/ 605170 h 605170"/>
              <a:gd name="connsiteX6" fmla="*/ 60517 w 2291881"/>
              <a:gd name="connsiteY6" fmla="*/ 605170 h 605170"/>
              <a:gd name="connsiteX7" fmla="*/ 0 w 2291881"/>
              <a:gd name="connsiteY7" fmla="*/ 544653 h 605170"/>
              <a:gd name="connsiteX8" fmla="*/ 0 w 2291881"/>
              <a:gd name="connsiteY8" fmla="*/ 60517 h 60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1881" h="605170">
                <a:moveTo>
                  <a:pt x="0" y="60517"/>
                </a:moveTo>
                <a:cubicBezTo>
                  <a:pt x="0" y="27094"/>
                  <a:pt x="27094" y="0"/>
                  <a:pt x="60517" y="0"/>
                </a:cubicBezTo>
                <a:lnTo>
                  <a:pt x="2231364" y="0"/>
                </a:lnTo>
                <a:cubicBezTo>
                  <a:pt x="2264787" y="0"/>
                  <a:pt x="2291881" y="27094"/>
                  <a:pt x="2291881" y="60517"/>
                </a:cubicBezTo>
                <a:lnTo>
                  <a:pt x="2291881" y="544653"/>
                </a:lnTo>
                <a:cubicBezTo>
                  <a:pt x="2291881" y="578076"/>
                  <a:pt x="2264787" y="605170"/>
                  <a:pt x="2231364" y="605170"/>
                </a:cubicBezTo>
                <a:lnTo>
                  <a:pt x="60517" y="605170"/>
                </a:lnTo>
                <a:cubicBezTo>
                  <a:pt x="27094" y="605170"/>
                  <a:pt x="0" y="578076"/>
                  <a:pt x="0" y="544653"/>
                </a:cubicBezTo>
                <a:lnTo>
                  <a:pt x="0" y="6051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3" tIns="188413" rIns="188413" bIns="18841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Tokenize</a:t>
            </a:r>
          </a:p>
        </p:txBody>
      </p:sp>
      <p:sp>
        <p:nvSpPr>
          <p:cNvPr id="11" name="Chevron 13">
            <a:extLst>
              <a:ext uri="{FF2B5EF4-FFF2-40B4-BE49-F238E27FC236}">
                <a16:creationId xmlns:a16="http://schemas.microsoft.com/office/drawing/2014/main" id="{9E2ABC44-A6E6-4DE3-ABFD-9A2120EB333F}"/>
              </a:ext>
            </a:extLst>
          </p:cNvPr>
          <p:cNvSpPr/>
          <p:nvPr/>
        </p:nvSpPr>
        <p:spPr>
          <a:xfrm>
            <a:off x="3526851" y="1905000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D7E7CBC4-9E4B-461B-A8EC-7338E8B2BDC8}"/>
              </a:ext>
            </a:extLst>
          </p:cNvPr>
          <p:cNvSpPr/>
          <p:nvPr/>
        </p:nvSpPr>
        <p:spPr>
          <a:xfrm>
            <a:off x="3778658" y="2178225"/>
            <a:ext cx="2236906" cy="605231"/>
          </a:xfrm>
          <a:custGeom>
            <a:avLst/>
            <a:gdLst>
              <a:gd name="connsiteX0" fmla="*/ 0 w 2236906"/>
              <a:gd name="connsiteY0" fmla="*/ 60523 h 605231"/>
              <a:gd name="connsiteX1" fmla="*/ 60523 w 2236906"/>
              <a:gd name="connsiteY1" fmla="*/ 0 h 605231"/>
              <a:gd name="connsiteX2" fmla="*/ 2176383 w 2236906"/>
              <a:gd name="connsiteY2" fmla="*/ 0 h 605231"/>
              <a:gd name="connsiteX3" fmla="*/ 2236906 w 2236906"/>
              <a:gd name="connsiteY3" fmla="*/ 60523 h 605231"/>
              <a:gd name="connsiteX4" fmla="*/ 2236906 w 2236906"/>
              <a:gd name="connsiteY4" fmla="*/ 544708 h 605231"/>
              <a:gd name="connsiteX5" fmla="*/ 2176383 w 2236906"/>
              <a:gd name="connsiteY5" fmla="*/ 605231 h 605231"/>
              <a:gd name="connsiteX6" fmla="*/ 60523 w 2236906"/>
              <a:gd name="connsiteY6" fmla="*/ 605231 h 605231"/>
              <a:gd name="connsiteX7" fmla="*/ 0 w 2236906"/>
              <a:gd name="connsiteY7" fmla="*/ 544708 h 605231"/>
              <a:gd name="connsiteX8" fmla="*/ 0 w 2236906"/>
              <a:gd name="connsiteY8" fmla="*/ 60523 h 6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6906" h="605231">
                <a:moveTo>
                  <a:pt x="0" y="60523"/>
                </a:moveTo>
                <a:cubicBezTo>
                  <a:pt x="0" y="27097"/>
                  <a:pt x="27097" y="0"/>
                  <a:pt x="60523" y="0"/>
                </a:cubicBezTo>
                <a:lnTo>
                  <a:pt x="2176383" y="0"/>
                </a:lnTo>
                <a:cubicBezTo>
                  <a:pt x="2209809" y="0"/>
                  <a:pt x="2236906" y="27097"/>
                  <a:pt x="2236906" y="60523"/>
                </a:cubicBezTo>
                <a:lnTo>
                  <a:pt x="2236906" y="544708"/>
                </a:lnTo>
                <a:cubicBezTo>
                  <a:pt x="2236906" y="578134"/>
                  <a:pt x="2209809" y="605231"/>
                  <a:pt x="2176383" y="605231"/>
                </a:cubicBezTo>
                <a:lnTo>
                  <a:pt x="60523" y="605231"/>
                </a:lnTo>
                <a:cubicBezTo>
                  <a:pt x="27097" y="605231"/>
                  <a:pt x="0" y="578134"/>
                  <a:pt x="0" y="544708"/>
                </a:cubicBezTo>
                <a:lnTo>
                  <a:pt x="0" y="6052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5" tIns="188415" rIns="188415" bIns="188415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</a:p>
        </p:txBody>
      </p:sp>
      <p:sp>
        <p:nvSpPr>
          <p:cNvPr id="13" name="Chevron 15">
            <a:extLst>
              <a:ext uri="{FF2B5EF4-FFF2-40B4-BE49-F238E27FC236}">
                <a16:creationId xmlns:a16="http://schemas.microsoft.com/office/drawing/2014/main" id="{E27B066E-397F-4520-B51C-792DB64B09D5}"/>
              </a:ext>
            </a:extLst>
          </p:cNvPr>
          <p:cNvSpPr/>
          <p:nvPr/>
        </p:nvSpPr>
        <p:spPr>
          <a:xfrm>
            <a:off x="6077447" y="1905000"/>
            <a:ext cx="1989087" cy="767787"/>
          </a:xfrm>
          <a:prstGeom prst="chevron">
            <a:avLst>
              <a:gd name="adj" fmla="val 4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F0A0EBC0-4708-4F20-A025-51565C05BB79}"/>
              </a:ext>
            </a:extLst>
          </p:cNvPr>
          <p:cNvSpPr/>
          <p:nvPr/>
        </p:nvSpPr>
        <p:spPr>
          <a:xfrm>
            <a:off x="6329253" y="2178226"/>
            <a:ext cx="2298789" cy="605216"/>
          </a:xfrm>
          <a:custGeom>
            <a:avLst/>
            <a:gdLst>
              <a:gd name="connsiteX0" fmla="*/ 0 w 2236906"/>
              <a:gd name="connsiteY0" fmla="*/ 60523 h 605231"/>
              <a:gd name="connsiteX1" fmla="*/ 60523 w 2236906"/>
              <a:gd name="connsiteY1" fmla="*/ 0 h 605231"/>
              <a:gd name="connsiteX2" fmla="*/ 2176383 w 2236906"/>
              <a:gd name="connsiteY2" fmla="*/ 0 h 605231"/>
              <a:gd name="connsiteX3" fmla="*/ 2236906 w 2236906"/>
              <a:gd name="connsiteY3" fmla="*/ 60523 h 605231"/>
              <a:gd name="connsiteX4" fmla="*/ 2236906 w 2236906"/>
              <a:gd name="connsiteY4" fmla="*/ 544708 h 605231"/>
              <a:gd name="connsiteX5" fmla="*/ 2176383 w 2236906"/>
              <a:gd name="connsiteY5" fmla="*/ 605231 h 605231"/>
              <a:gd name="connsiteX6" fmla="*/ 60523 w 2236906"/>
              <a:gd name="connsiteY6" fmla="*/ 605231 h 605231"/>
              <a:gd name="connsiteX7" fmla="*/ 0 w 2236906"/>
              <a:gd name="connsiteY7" fmla="*/ 544708 h 605231"/>
              <a:gd name="connsiteX8" fmla="*/ 0 w 2236906"/>
              <a:gd name="connsiteY8" fmla="*/ 60523 h 60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6906" h="605231">
                <a:moveTo>
                  <a:pt x="0" y="60523"/>
                </a:moveTo>
                <a:cubicBezTo>
                  <a:pt x="0" y="27097"/>
                  <a:pt x="27097" y="0"/>
                  <a:pt x="60523" y="0"/>
                </a:cubicBezTo>
                <a:lnTo>
                  <a:pt x="2176383" y="0"/>
                </a:lnTo>
                <a:cubicBezTo>
                  <a:pt x="2209809" y="0"/>
                  <a:pt x="2236906" y="27097"/>
                  <a:pt x="2236906" y="60523"/>
                </a:cubicBezTo>
                <a:lnTo>
                  <a:pt x="2236906" y="544708"/>
                </a:lnTo>
                <a:cubicBezTo>
                  <a:pt x="2236906" y="578134"/>
                  <a:pt x="2209809" y="605231"/>
                  <a:pt x="2176383" y="605231"/>
                </a:cubicBezTo>
                <a:lnTo>
                  <a:pt x="60523" y="605231"/>
                </a:lnTo>
                <a:cubicBezTo>
                  <a:pt x="27097" y="605231"/>
                  <a:pt x="0" y="578134"/>
                  <a:pt x="0" y="544708"/>
                </a:cubicBezTo>
                <a:lnTo>
                  <a:pt x="0" y="6052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8415" tIns="188415" rIns="188415" bIns="188415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>
                <a:latin typeface="Arial" panose="020B0604020202020204" pitchFamily="34" charset="0"/>
                <a:cs typeface="Arial" panose="020B0604020202020204" pitchFamily="34" charset="0"/>
              </a:rPr>
              <a:t>Data Input (tfidf-Vector)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B8C323-8BA4-4BBA-B410-9AB40672B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34" y="3435364"/>
            <a:ext cx="2781659" cy="620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18359-4F4D-4A7A-B2D9-4DAB47CB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02" y="4270879"/>
            <a:ext cx="2825591" cy="1092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267073-15FC-429B-B291-1F18C48C2D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8"/>
          <a:stretch/>
        </p:blipFill>
        <p:spPr>
          <a:xfrm>
            <a:off x="6629400" y="3253717"/>
            <a:ext cx="1821404" cy="2329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A6AF25-A493-4E6D-ADF8-667547CB77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43308"/>
          <a:stretch/>
        </p:blipFill>
        <p:spPr>
          <a:xfrm>
            <a:off x="3346737" y="3254600"/>
            <a:ext cx="3100748" cy="23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Exercise: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vector representation of text with small dataset.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 articles from Dan tri site.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Request: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word separator module.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Build a dictionary from 2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lvl="1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a list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filter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 2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into 2 vector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tfidf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>
                <a:cs typeface="Arial" panose="020B0604020202020204" pitchFamily="34" charset="0"/>
              </a:rPr>
              <a:t>DEMO :: Exercise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9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267200" y="1828800"/>
            <a:ext cx="4648200" cy="4571985"/>
          </a:xfrm>
        </p:spPr>
        <p:txBody>
          <a:bodyPr>
            <a:normAutofit/>
          </a:bodyPr>
          <a:lstStyle/>
          <a:p>
            <a:pPr marL="228600" lvl="1" indent="0">
              <a:spcBef>
                <a:spcPts val="1200"/>
              </a:spcBef>
              <a:buNone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Spend time in data science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tasks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DB5B5-3B47-4702-B46E-3DF998EC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76" y="1845761"/>
            <a:ext cx="3954124" cy="394335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1E17D969-4C9A-40B4-8C9B-0C7547BD7564}"/>
              </a:ext>
            </a:extLst>
          </p:cNvPr>
          <p:cNvSpPr txBox="1">
            <a:spLocks/>
          </p:cNvSpPr>
          <p:nvPr/>
        </p:nvSpPr>
        <p:spPr>
          <a:xfrm>
            <a:off x="4038600" y="2131512"/>
            <a:ext cx="4876800" cy="365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data scientists spend the most time doing?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Collecting data: 19%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Cleaning and organizing data: 60%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Building training datasets: 3%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Data mining: 9%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Refining algorithms: 4%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Others: 5%</a:t>
            </a:r>
          </a:p>
        </p:txBody>
      </p:sp>
    </p:spTree>
    <p:extLst>
      <p:ext uri="{BB962C8B-B14F-4D97-AF65-F5344CB8AC3E}">
        <p14:creationId xmlns:p14="http://schemas.microsoft.com/office/powerpoint/2010/main" val="629056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data in a field before entering the machine learning system must be collected and represented in a structured form with some characteristics: completeness,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integrity, homogeneity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well-defined structure.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data collected for the learning process is a small set, but it should reflect all aspects of the problem to be solved.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Raw data, after collection and preprocessing, must retain the full range of semantic features – features that affect problem solving. 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4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science is a broad field, in addition to using applied tools, mastering the basics is important.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 fontScale="90000"/>
          </a:bodyPr>
          <a:lstStyle/>
          <a:p>
            <a:r>
              <a:rPr lang="en-US" sz="3200"/>
              <a:t>Summary</a:t>
            </a:r>
            <a:br>
              <a:rPr lang="en-US" sz="3200"/>
            </a:br>
            <a:r>
              <a:rPr lang="en-US" sz="3200"/>
              <a:t>(Take-home messages)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1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reprocess the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Convenient in storage, query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usually work with structured data: matrices, vectors,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usually works well if there is a suitable representation of the data</a:t>
            </a: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Why?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153541-FE11-4D00-B779-A1856999B3E2}"/>
              </a:ext>
            </a:extLst>
          </p:cNvPr>
          <p:cNvGrpSpPr/>
          <p:nvPr/>
        </p:nvGrpSpPr>
        <p:grpSpPr>
          <a:xfrm>
            <a:off x="1615145" y="4970252"/>
            <a:ext cx="2694796" cy="1368344"/>
            <a:chOff x="1447800" y="4776233"/>
            <a:chExt cx="2694796" cy="1368344"/>
          </a:xfrm>
        </p:grpSpPr>
        <p:pic>
          <p:nvPicPr>
            <p:cNvPr id="10" name="Picture 3" descr="C:\Users\hoa\OneDrive\KDE\training\ds-intro\assets\expertise.png">
              <a:extLst>
                <a:ext uri="{FF2B5EF4-FFF2-40B4-BE49-F238E27FC236}">
                  <a16:creationId xmlns:a16="http://schemas.microsoft.com/office/drawing/2014/main" id="{E231FAAC-EBB7-4F67-8D3F-F590CBD47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4776233"/>
              <a:ext cx="2057400" cy="114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hoa\OneDrive\KDE\training\ds-intro\assets\stats.png">
              <a:extLst>
                <a:ext uri="{FF2B5EF4-FFF2-40B4-BE49-F238E27FC236}">
                  <a16:creationId xmlns:a16="http://schemas.microsoft.com/office/drawing/2014/main" id="{7C2363E7-663B-473B-87AE-E86329671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552" y="5693887"/>
              <a:ext cx="1115044" cy="450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50B9C6F-9B26-4A1E-8C01-D80B068F9813}"/>
              </a:ext>
            </a:extLst>
          </p:cNvPr>
          <p:cNvSpPr txBox="1">
            <a:spLocks/>
          </p:cNvSpPr>
          <p:nvPr/>
        </p:nvSpPr>
        <p:spPr>
          <a:xfrm>
            <a:off x="4590535" y="3806378"/>
            <a:ext cx="4114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en-US" b="1" dirty="0"/>
              <a:t>Output </a:t>
            </a:r>
          </a:p>
          <a:p>
            <a:pPr marL="228600" lvl="1" indent="0" algn="ctr">
              <a:buNone/>
            </a:pP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Numeric data - matrix, vector</a:t>
            </a:r>
            <a:endParaRPr lang="en-US" i="1" u="sn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7F3E56-4D57-44FF-9351-48FB440C9D54}"/>
              </a:ext>
            </a:extLst>
          </p:cNvPr>
          <p:cNvGrpSpPr/>
          <p:nvPr/>
        </p:nvGrpSpPr>
        <p:grpSpPr>
          <a:xfrm>
            <a:off x="5047736" y="4896546"/>
            <a:ext cx="1752441" cy="1600438"/>
            <a:chOff x="5136353" y="4733061"/>
            <a:chExt cx="1395898" cy="13065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3F103-2AA5-4057-AB74-D9CD6A4E5C67}"/>
                </a:ext>
              </a:extLst>
            </p:cNvPr>
            <p:cNvSpPr txBox="1"/>
            <p:nvPr/>
          </p:nvSpPr>
          <p:spPr>
            <a:xfrm>
              <a:off x="5644068" y="4733061"/>
              <a:ext cx="888183" cy="130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-0.0920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 3.4931</a:t>
              </a: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-</a:t>
              </a:r>
              <a:r>
                <a:rPr lang="en-US" sz="1400" dirty="0">
                  <a:latin typeface="Lucida Console" panose="020B0609040504020204" pitchFamily="49" charset="0"/>
                </a:rPr>
                <a:t>1.8493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 ...</a:t>
              </a: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 ...</a:t>
              </a:r>
              <a:endParaRPr lang="en-US" sz="1400" dirty="0">
                <a:latin typeface="Lucida Console" panose="020B0609040504020204" pitchFamily="49" charset="0"/>
              </a:endParaRPr>
            </a:p>
            <a:p>
              <a:pPr algn="ctr"/>
              <a:r>
                <a:rPr lang="en-US" sz="1400">
                  <a:latin typeface="Lucida Console" panose="020B0609040504020204" pitchFamily="49" charset="0"/>
                </a:rPr>
                <a:t>-</a:t>
              </a:r>
              <a:r>
                <a:rPr lang="en-US" sz="1400" dirty="0">
                  <a:latin typeface="Lucida Console" panose="020B0609040504020204" pitchFamily="49" charset="0"/>
                </a:rPr>
                <a:t>0.2010</a:t>
              </a:r>
            </a:p>
            <a:p>
              <a:pPr algn="ctr"/>
              <a:r>
                <a:rPr lang="en-US" sz="1400" dirty="0">
                  <a:latin typeface="Lucida Console" panose="020B0609040504020204" pitchFamily="49" charset="0"/>
                </a:rPr>
                <a:t>-1.3079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3059640-54BE-4716-8A92-04EEC1B6C35F}"/>
                    </a:ext>
                  </a:extLst>
                </p:cNvPr>
                <p:cNvSpPr/>
                <p:nvPr/>
              </p:nvSpPr>
              <p:spPr>
                <a:xfrm>
                  <a:off x="5136353" y="5197674"/>
                  <a:ext cx="703705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3059640-54BE-4716-8A92-04EEC1B6C3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353" y="5197674"/>
                  <a:ext cx="703705" cy="3166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62A1BA-CAEC-4BFE-95A6-889D1C29FB91}"/>
                  </a:ext>
                </a:extLst>
              </p:cNvPr>
              <p:cNvSpPr/>
              <p:nvPr/>
            </p:nvSpPr>
            <p:spPr>
              <a:xfrm>
                <a:off x="7029103" y="4932152"/>
                <a:ext cx="1283813" cy="144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𝒟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…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62A1BA-CAEC-4BFE-95A6-889D1C29F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03" y="4932152"/>
                <a:ext cx="1283813" cy="1447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917A325-B02F-4A69-B1E5-3A7801F70C3F}"/>
              </a:ext>
            </a:extLst>
          </p:cNvPr>
          <p:cNvSpPr txBox="1">
            <a:spLocks/>
          </p:cNvSpPr>
          <p:nvPr/>
        </p:nvSpPr>
        <p:spPr>
          <a:xfrm>
            <a:off x="587215" y="3806378"/>
            <a:ext cx="4114800" cy="1014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b="1" dirty="0"/>
              <a:t>Input</a:t>
            </a:r>
            <a:r>
              <a:rPr lang="en-US" dirty="0"/>
              <a:t> </a:t>
            </a:r>
            <a:br>
              <a:rPr lang="en-US" dirty="0"/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Problems to be solved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8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ampling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crawling, logging, scraping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Noise filtering, cleaning, digitizing…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How?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556ED-33DA-1146-9ED2-611138E9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37" y="4013200"/>
            <a:ext cx="419076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324D501-6596-49A4-B6B3-BA0DF33945ED}"/>
              </a:ext>
            </a:extLst>
          </p:cNvPr>
          <p:cNvSpPr txBox="1">
            <a:spLocks/>
          </p:cNvSpPr>
          <p:nvPr/>
        </p:nvSpPr>
        <p:spPr>
          <a:xfrm>
            <a:off x="342874" y="2200759"/>
            <a:ext cx="3651586" cy="1014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8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z="2200" b="1" dirty="0"/>
              <a:t>Input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Problems to be solved</a:t>
            </a:r>
            <a:endParaRPr lang="en-US" sz="22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75BC66F-8D2D-4C20-A6FA-DC519CEEF959}"/>
              </a:ext>
            </a:extLst>
          </p:cNvPr>
          <p:cNvSpPr txBox="1">
            <a:spLocks/>
          </p:cNvSpPr>
          <p:nvPr/>
        </p:nvSpPr>
        <p:spPr>
          <a:xfrm>
            <a:off x="4978373" y="2202060"/>
            <a:ext cx="2922379" cy="79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ctr">
              <a:buNone/>
            </a:pPr>
            <a:r>
              <a:rPr lang="en-US" sz="2200" b="1" dirty="0"/>
              <a:t>Output </a:t>
            </a:r>
          </a:p>
          <a:p>
            <a:pPr marL="228600" lvl="1" indent="0" algn="ctr">
              <a:buNone/>
            </a:pPr>
            <a:r>
              <a:rPr lang="vi-VN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Data samples</a:t>
            </a:r>
            <a:endParaRPr lang="en-US" sz="2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7E7A64-5007-4FED-A99F-CA4F0A981790}"/>
              </a:ext>
            </a:extLst>
          </p:cNvPr>
          <p:cNvGrpSpPr/>
          <p:nvPr/>
        </p:nvGrpSpPr>
        <p:grpSpPr>
          <a:xfrm>
            <a:off x="958767" y="3255020"/>
            <a:ext cx="2694796" cy="1368344"/>
            <a:chOff x="1447800" y="4776233"/>
            <a:chExt cx="2694796" cy="1368344"/>
          </a:xfrm>
        </p:grpSpPr>
        <p:pic>
          <p:nvPicPr>
            <p:cNvPr id="12" name="Picture 3" descr="C:\Users\hoa\OneDrive\KDE\training\ds-intro\assets\expertise.png">
              <a:extLst>
                <a:ext uri="{FF2B5EF4-FFF2-40B4-BE49-F238E27FC236}">
                  <a16:creationId xmlns:a16="http://schemas.microsoft.com/office/drawing/2014/main" id="{8E727E02-25A0-46E1-9735-11C54C5D4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4776233"/>
              <a:ext cx="2057400" cy="114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Users\hoa\OneDrive\KDE\training\ds-intro\assets\stats.png">
              <a:extLst>
                <a:ext uri="{FF2B5EF4-FFF2-40B4-BE49-F238E27FC236}">
                  <a16:creationId xmlns:a16="http://schemas.microsoft.com/office/drawing/2014/main" id="{90775903-81A7-470F-BBE1-4C80DA411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552" y="5693887"/>
              <a:ext cx="1115044" cy="450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9">
            <a:extLst>
              <a:ext uri="{FF2B5EF4-FFF2-40B4-BE49-F238E27FC236}">
                <a16:creationId xmlns:a16="http://schemas.microsoft.com/office/drawing/2014/main" id="{34EEB6B8-0217-45FA-BE38-7EC34C3B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41" y="3255020"/>
            <a:ext cx="2922378" cy="10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:\Users\hoa\Pictures\Screenshots\Screenshot (25).png">
            <a:extLst>
              <a:ext uri="{FF2B5EF4-FFF2-40B4-BE49-F238E27FC236}">
                <a16:creationId xmlns:a16="http://schemas.microsoft.com/office/drawing/2014/main" id="{109E100D-74D8-4DA2-8DB8-ECF0D1BC9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 b="8183"/>
          <a:stretch/>
        </p:blipFill>
        <p:spPr bwMode="auto">
          <a:xfrm>
            <a:off x="6552119" y="4008481"/>
            <a:ext cx="1704375" cy="110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computer vision">
            <a:extLst>
              <a:ext uri="{FF2B5EF4-FFF2-40B4-BE49-F238E27FC236}">
                <a16:creationId xmlns:a16="http://schemas.microsoft.com/office/drawing/2014/main" id="{F05C3AE7-EBFE-48FD-9F61-D45D77CC8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225" y="4164594"/>
            <a:ext cx="818677" cy="7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B9A87154-6CDD-D140-B276-FE18F33B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Data collection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0416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3733800" cy="51816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small,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generalized set of samples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represent the field to be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can't learn the whole thing due to time and computational power limitations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Collect samples from real life, or web data sources, databases…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Fundamentals :: Sampling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BEF20AF7-41B2-4862-8E97-94F9BFE992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27293"/>
            <a:ext cx="4038600" cy="327177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0B3AE-F573-4F0B-868A-B1BDA095D4D8}"/>
              </a:ext>
            </a:extLst>
          </p:cNvPr>
          <p:cNvSpPr/>
          <p:nvPr/>
        </p:nvSpPr>
        <p:spPr>
          <a:xfrm>
            <a:off x="4857446" y="1600200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“One or more small spoon(s) can be enough to assess whether the soup is good or not.”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FB3702-5FF7-4943-B35E-68928EE467D3}"/>
              </a:ext>
            </a:extLst>
          </p:cNvPr>
          <p:cNvSpPr/>
          <p:nvPr/>
        </p:nvSpPr>
        <p:spPr>
          <a:xfrm>
            <a:off x="5088455" y="5562600"/>
            <a:ext cx="32191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https://www.coursera.org/learn/inferential-statistics-intro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4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Fundamentals :: Sampling :: How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5E59857-821F-4E05-91D7-F6CA37B5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3200400" cy="5181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sample set is diverse enough to cover all contexts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of the field/domain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US" sz="2400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data needs to be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generalised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not biased towards a small part of the field. 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B67F845E-7E1D-4AF6-B2F2-CD4078549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27293"/>
            <a:ext cx="4038600" cy="327177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369DEC-12E0-4B35-8447-22FC8C69CDA1}"/>
              </a:ext>
            </a:extLst>
          </p:cNvPr>
          <p:cNvSpPr/>
          <p:nvPr/>
        </p:nvSpPr>
        <p:spPr>
          <a:xfrm>
            <a:off x="5088455" y="5562600"/>
            <a:ext cx="32191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https://www.coursera.org/learn/inferential-statistics-intro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AD6B6-DE3B-4CCE-AAE7-DBC63FB38E79}"/>
              </a:ext>
            </a:extLst>
          </p:cNvPr>
          <p:cNvSpPr/>
          <p:nvPr/>
        </p:nvSpPr>
        <p:spPr>
          <a:xfrm>
            <a:off x="4678376" y="1600200"/>
            <a:ext cx="39395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“One or more small spoon(s) can be enough to assess whether the soup is good or not.”</a:t>
            </a:r>
          </a:p>
          <a:p>
            <a:pPr algn="ctr"/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Remember to stir to avoid tasting biases.</a:t>
            </a:r>
          </a:p>
        </p:txBody>
      </p:sp>
    </p:spTree>
    <p:extLst>
      <p:ext uri="{BB962C8B-B14F-4D97-AF65-F5344CB8AC3E}">
        <p14:creationId xmlns:p14="http://schemas.microsoft.com/office/powerpoint/2010/main" val="43075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scene3d>
            <a:camera prst="orthographicFront"/>
            <a:lightRig rig="twoPt" dir="r">
              <a:rot lat="0" lon="0" rev="600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/>
              <a:t>Fundamentals :: Sampling :: How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39D919B-9E95-4F63-8267-6C8F8EFA966A}"/>
              </a:ext>
            </a:extLst>
          </p:cNvPr>
          <p:cNvSpPr txBox="1">
            <a:spLocks/>
          </p:cNvSpPr>
          <p:nvPr/>
        </p:nvSpPr>
        <p:spPr>
          <a:xfrm>
            <a:off x="568680" y="1404395"/>
            <a:ext cx="3704781" cy="1038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 samples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vary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enough to reflect reality?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705652-BC05-4384-B0B2-56BE7A507AE5}"/>
              </a:ext>
            </a:extLst>
          </p:cNvPr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F42D7-021A-4642-A156-367D1602A838}"/>
              </a:ext>
            </a:extLst>
          </p:cNvPr>
          <p:cNvSpPr/>
          <p:nvPr/>
        </p:nvSpPr>
        <p:spPr>
          <a:xfrm>
            <a:off x="4863233" y="5562600"/>
            <a:ext cx="36695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https://www.coursera.org/learn/inferential-statistics-intro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7A7CEB-8369-4D3C-80C7-A0EDE8EF7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 bwMode="auto">
          <a:xfrm>
            <a:off x="4870540" y="1535578"/>
            <a:ext cx="3450984" cy="433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05E876-CD51-42BA-BA53-7766640DAACB}"/>
              </a:ext>
            </a:extLst>
          </p:cNvPr>
          <p:cNvSpPr/>
          <p:nvPr/>
        </p:nvSpPr>
        <p:spPr>
          <a:xfrm>
            <a:off x="1016029" y="5529725"/>
            <a:ext cx="34956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https://projects.fivethirtyeight.com/2016-election-forecast/</a:t>
            </a:r>
          </a:p>
          <a:p>
            <a:r>
              <a:rPr lang="en-US" sz="1000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http://edition.cnn.com/election/results/president</a:t>
            </a:r>
          </a:p>
          <a:p>
            <a:r>
              <a:rPr lang="en-US" sz="1000" i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credit: Wikipedia, FiveThirtyEight</a:t>
            </a:r>
            <a:endParaRPr lang="en-US" sz="10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00B2D76-FD13-4969-8C2A-64424E26E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7" y="2640999"/>
            <a:ext cx="4248224" cy="232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CFF81E-2548-4965-9201-73B50E7EFF64}"/>
              </a:ext>
            </a:extLst>
          </p:cNvPr>
          <p:cNvSpPr txBox="1"/>
          <p:nvPr/>
        </p:nvSpPr>
        <p:spPr>
          <a:xfrm>
            <a:off x="1016029" y="5065217"/>
            <a:ext cx="2971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results</a:t>
            </a:r>
          </a:p>
        </p:txBody>
      </p:sp>
    </p:spTree>
    <p:extLst>
      <p:ext uri="{BB962C8B-B14F-4D97-AF65-F5344CB8AC3E}">
        <p14:creationId xmlns:p14="http://schemas.microsoft.com/office/powerpoint/2010/main" val="13452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theme/theme1.xml><?xml version="1.0" encoding="utf-8"?>
<a:theme xmlns:a="http://schemas.openxmlformats.org/drawingml/2006/main" name="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F6225CD500547B49EAD98EEBFE241" ma:contentTypeVersion="2" ma:contentTypeDescription="Create a new document." ma:contentTypeScope="" ma:versionID="94efadefd246c73344fe6b858d801ad0">
  <xsd:schema xmlns:xsd="http://www.w3.org/2001/XMLSchema" xmlns:xs="http://www.w3.org/2001/XMLSchema" xmlns:p="http://schemas.microsoft.com/office/2006/metadata/properties" xmlns:ns2="92d18ad8-22c9-46b4-8d56-affd5f74820f" targetNamespace="http://schemas.microsoft.com/office/2006/metadata/properties" ma:root="true" ma:fieldsID="539751de32e6d00c24efd7cd9d57b9d0" ns2:_="">
    <xsd:import namespace="92d18ad8-22c9-46b4-8d56-affd5f748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8ad8-22c9-46b4-8d56-affd5f748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4FB4F0-3B27-4B71-9D8B-39FE7474D874}"/>
</file>

<file path=customXml/itemProps2.xml><?xml version="1.0" encoding="utf-8"?>
<ds:datastoreItem xmlns:ds="http://schemas.openxmlformats.org/officeDocument/2006/customXml" ds:itemID="{CD4DF971-455B-43F1-A6CE-94CB2CD8A41E}"/>
</file>

<file path=customXml/itemProps3.xml><?xml version="1.0" encoding="utf-8"?>
<ds:datastoreItem xmlns:ds="http://schemas.openxmlformats.org/officeDocument/2006/customXml" ds:itemID="{84821758-E2AE-4264-990B-B7C370DCEA7F}"/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1449</Words>
  <Application>Microsoft Office PowerPoint</Application>
  <PresentationFormat>On-screen Show (4:3)</PresentationFormat>
  <Paragraphs>307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Impact</vt:lpstr>
      <vt:lpstr>Lucida Console</vt:lpstr>
      <vt:lpstr>Wingdings</vt:lpstr>
      <vt:lpstr>Wingdings 2</vt:lpstr>
      <vt:lpstr>Plaza</vt:lpstr>
      <vt:lpstr>Introduction to Machine Learning and Data Mining (Học máy và Khai phá dữ liệu)</vt:lpstr>
      <vt:lpstr>Content</vt:lpstr>
      <vt:lpstr>Spend time in data science tasks</vt:lpstr>
      <vt:lpstr>Why?</vt:lpstr>
      <vt:lpstr>How?</vt:lpstr>
      <vt:lpstr>Data collection</vt:lpstr>
      <vt:lpstr>Fundamentals :: Sampling</vt:lpstr>
      <vt:lpstr>Fundamentals :: Sampling :: How</vt:lpstr>
      <vt:lpstr>Fundamentals :: Sampling :: How</vt:lpstr>
      <vt:lpstr>Techniques</vt:lpstr>
      <vt:lpstr>Techniques :: Scrapping :: DEMO</vt:lpstr>
      <vt:lpstr>DEMO</vt:lpstr>
      <vt:lpstr>DEMO :: Steps</vt:lpstr>
      <vt:lpstr>DEMO :: Sample</vt:lpstr>
      <vt:lpstr>Data preprocessing</vt:lpstr>
      <vt:lpstr>Fundamentals :: Data “rawness”</vt:lpstr>
      <vt:lpstr>Techniques</vt:lpstr>
      <vt:lpstr>Techniques :: Cleaning </vt:lpstr>
      <vt:lpstr>Techniques :: Cleaning </vt:lpstr>
      <vt:lpstr>Techniques :: Cleaning (cont.)</vt:lpstr>
      <vt:lpstr>Techniques :: Integrating w/ some Transforming</vt:lpstr>
      <vt:lpstr>Techniques :: Transforming</vt:lpstr>
      <vt:lpstr>Semantics example: visual data</vt:lpstr>
      <vt:lpstr>Techniques :: Transforming (cont.)</vt:lpstr>
      <vt:lpstr>Techniques :: Transforming (cont.)</vt:lpstr>
      <vt:lpstr>Techniques :: Transforming example &amp; demo</vt:lpstr>
      <vt:lpstr>DEMO</vt:lpstr>
      <vt:lpstr>DEMO :: Steps</vt:lpstr>
      <vt:lpstr>DEMO :: Exercise</vt:lpstr>
      <vt:lpstr>Summary (Take-home messages)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report on country</dc:title>
  <dc:creator/>
  <cp:keywords/>
  <cp:lastModifiedBy/>
  <cp:revision>1</cp:revision>
  <dcterms:modified xsi:type="dcterms:W3CDTF">2023-03-29T08:37:14Z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TC101659609990</vt:lpwstr>
  </property>
  <property fmtid="{D5CDD505-2E9C-101B-9397-08002B2CF9AE}" pid="3" name="ContentTypeId">
    <vt:lpwstr>0x010100B7FF6225CD500547B49EAD98EEBFE241</vt:lpwstr>
  </property>
</Properties>
</file>